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72" r:id="rId2"/>
  </p:sldMasterIdLst>
  <p:notesMasterIdLst>
    <p:notesMasterId r:id="rId34"/>
  </p:notesMasterIdLst>
  <p:handoutMasterIdLst>
    <p:handoutMasterId r:id="rId35"/>
  </p:handoutMasterIdLst>
  <p:sldIdLst>
    <p:sldId id="279" r:id="rId3"/>
    <p:sldId id="290" r:id="rId4"/>
    <p:sldId id="295" r:id="rId5"/>
    <p:sldId id="321" r:id="rId6"/>
    <p:sldId id="319" r:id="rId7"/>
    <p:sldId id="320" r:id="rId8"/>
    <p:sldId id="292" r:id="rId9"/>
    <p:sldId id="296" r:id="rId10"/>
    <p:sldId id="291" r:id="rId11"/>
    <p:sldId id="297" r:id="rId12"/>
    <p:sldId id="298" r:id="rId13"/>
    <p:sldId id="299" r:id="rId14"/>
    <p:sldId id="300" r:id="rId15"/>
    <p:sldId id="293" r:id="rId16"/>
    <p:sldId id="301" r:id="rId17"/>
    <p:sldId id="302" r:id="rId18"/>
    <p:sldId id="303" r:id="rId19"/>
    <p:sldId id="304" r:id="rId20"/>
    <p:sldId id="305" r:id="rId21"/>
    <p:sldId id="306" r:id="rId22"/>
    <p:sldId id="307" r:id="rId23"/>
    <p:sldId id="308" r:id="rId24"/>
    <p:sldId id="313" r:id="rId25"/>
    <p:sldId id="318" r:id="rId26"/>
    <p:sldId id="314" r:id="rId27"/>
    <p:sldId id="309" r:id="rId28"/>
    <p:sldId id="315" r:id="rId29"/>
    <p:sldId id="310" r:id="rId30"/>
    <p:sldId id="317" r:id="rId31"/>
    <p:sldId id="311" r:id="rId32"/>
    <p:sldId id="31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97D"/>
    <a:srgbClr val="D2DFEE"/>
    <a:srgbClr val="FFCC00"/>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86706" autoAdjust="0"/>
  </p:normalViewPr>
  <p:slideViewPr>
    <p:cSldViewPr>
      <p:cViewPr varScale="1">
        <p:scale>
          <a:sx n="80" d="100"/>
          <a:sy n="80" d="100"/>
        </p:scale>
        <p:origin x="-1632" y="-84"/>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pieChart>
        <c:varyColors val="1"/>
        <c:ser>
          <c:idx val="0"/>
          <c:order val="0"/>
          <c:dPt>
            <c:idx val="0"/>
            <c:spPr>
              <a:solidFill>
                <a:schemeClr val="bg1">
                  <a:lumMod val="50000"/>
                </a:schemeClr>
              </a:solidFill>
            </c:spPr>
          </c:dPt>
          <c:dPt>
            <c:idx val="1"/>
            <c:spPr>
              <a:solidFill>
                <a:srgbClr val="008000"/>
              </a:solidFill>
            </c:spPr>
          </c:dPt>
          <c:dPt>
            <c:idx val="2"/>
            <c:spPr>
              <a:solidFill>
                <a:schemeClr val="accent6">
                  <a:lumMod val="75000"/>
                </a:schemeClr>
              </a:solidFill>
            </c:spPr>
          </c:dPt>
          <c:dPt>
            <c:idx val="3"/>
            <c:spPr>
              <a:solidFill>
                <a:srgbClr val="0000FF"/>
              </a:solidFill>
            </c:spPr>
          </c:dPt>
          <c:dLbls>
            <c:dLbl>
              <c:idx val="3"/>
              <c:layout>
                <c:manualLayout>
                  <c:x val="9.4038167104112017E-2"/>
                  <c:y val="0.17592592592592601"/>
                </c:manualLayout>
              </c:layout>
              <c:showVal val="1"/>
            </c:dLbl>
            <c:txPr>
              <a:bodyPr/>
              <a:lstStyle/>
              <a:p>
                <a:pPr>
                  <a:defRPr sz="2400" b="0" i="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showVal val="1"/>
            <c:showLeaderLines val="1"/>
          </c:dLbls>
          <c:cat>
            <c:strRef>
              <c:f>Sheet1!$E$7:$E$10</c:f>
              <c:strCache>
                <c:ptCount val="4"/>
                <c:pt idx="0">
                  <c:v>Pavements</c:v>
                </c:pt>
                <c:pt idx="1">
                  <c:v>Vegetation</c:v>
                </c:pt>
                <c:pt idx="2">
                  <c:v>Roofs</c:v>
                </c:pt>
                <c:pt idx="3">
                  <c:v>Other</c:v>
                </c:pt>
              </c:strCache>
            </c:strRef>
          </c:cat>
          <c:val>
            <c:numRef>
              <c:f>Sheet1!$F$7:$F$10</c:f>
              <c:numCache>
                <c:formatCode>0%</c:formatCode>
                <c:ptCount val="4"/>
                <c:pt idx="0">
                  <c:v>0.38500000000000006</c:v>
                </c:pt>
                <c:pt idx="1">
                  <c:v>0.28500000000000003</c:v>
                </c:pt>
                <c:pt idx="2">
                  <c:v>0.19000000000000003</c:v>
                </c:pt>
                <c:pt idx="3">
                  <c:v>0.14000000000000001</c:v>
                </c:pt>
              </c:numCache>
            </c:numRef>
          </c:val>
        </c:ser>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dirty="0"/>
              <a:t>Residential AC </a:t>
            </a:r>
            <a:r>
              <a:rPr lang="en-US" dirty="0" smtClean="0"/>
              <a:t>Unit Sales</a:t>
            </a:r>
            <a:endParaRPr lang="en-US" dirty="0"/>
          </a:p>
        </c:rich>
      </c:tx>
      <c:layout/>
    </c:title>
    <c:plotArea>
      <c:layout>
        <c:manualLayout>
          <c:layoutTarget val="inner"/>
          <c:xMode val="edge"/>
          <c:yMode val="edge"/>
          <c:x val="7.6958825459317592E-2"/>
          <c:y val="6.5000000000000002E-2"/>
          <c:w val="0.7261825787401569"/>
          <c:h val="0.82555216535433085"/>
        </c:manualLayout>
      </c:layout>
      <c:lineChart>
        <c:grouping val="standard"/>
        <c:ser>
          <c:idx val="0"/>
          <c:order val="0"/>
          <c:tx>
            <c:strRef>
              <c:f>Sheet1!$B$1</c:f>
              <c:strCache>
                <c:ptCount val="1"/>
                <c:pt idx="0">
                  <c:v>Residential AC Units</c:v>
                </c:pt>
              </c:strCache>
            </c:strRef>
          </c:tx>
          <c:marker>
            <c:symbol val="none"/>
          </c:marker>
          <c:cat>
            <c:strRef>
              <c:f>Sheet1!$A$2:$A$7</c:f>
              <c:strCache>
                <c:ptCount val="6"/>
                <c:pt idx="0">
                  <c:v>2006</c:v>
                </c:pt>
                <c:pt idx="1">
                  <c:v>2011</c:v>
                </c:pt>
                <c:pt idx="2">
                  <c:v>2016</c:v>
                </c:pt>
                <c:pt idx="3">
                  <c:v>2021</c:v>
                </c:pt>
                <c:pt idx="4">
                  <c:v>2026</c:v>
                </c:pt>
                <c:pt idx="5">
                  <c:v>2031</c:v>
                </c:pt>
              </c:strCache>
            </c:strRef>
          </c:cat>
          <c:val>
            <c:numRef>
              <c:f>Sheet1!$B$2:$B$7</c:f>
              <c:numCache>
                <c:formatCode>General</c:formatCode>
                <c:ptCount val="6"/>
                <c:pt idx="0">
                  <c:v>2</c:v>
                </c:pt>
                <c:pt idx="1">
                  <c:v>4.7</c:v>
                </c:pt>
                <c:pt idx="2">
                  <c:v>10.199999999999999</c:v>
                </c:pt>
                <c:pt idx="3">
                  <c:v>20.100000000000001</c:v>
                </c:pt>
                <c:pt idx="4">
                  <c:v>33.299999999999997</c:v>
                </c:pt>
                <c:pt idx="5">
                  <c:v>48</c:v>
                </c:pt>
              </c:numCache>
            </c:numRef>
          </c:val>
        </c:ser>
        <c:dLbls/>
        <c:marker val="1"/>
        <c:axId val="69724032"/>
        <c:axId val="69725568"/>
      </c:lineChart>
      <c:catAx>
        <c:axId val="69724032"/>
        <c:scaling>
          <c:orientation val="minMax"/>
        </c:scaling>
        <c:axPos val="b"/>
        <c:tickLblPos val="nextTo"/>
        <c:crossAx val="69725568"/>
        <c:crosses val="autoZero"/>
        <c:auto val="1"/>
        <c:lblAlgn val="ctr"/>
        <c:lblOffset val="100"/>
      </c:catAx>
      <c:valAx>
        <c:axId val="69725568"/>
        <c:scaling>
          <c:orientation val="minMax"/>
        </c:scaling>
        <c:axPos val="l"/>
        <c:numFmt formatCode="General" sourceLinked="1"/>
        <c:tickLblPos val="nextTo"/>
        <c:crossAx val="69724032"/>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448D9-B671-A547-B1C4-3673939BB810}"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106C3FB0-65C7-754B-832A-D8F14C6F0EF0}">
      <dgm:prSet phldrT="[Text]" custT="1"/>
      <dgm:spPr>
        <a:solidFill>
          <a:srgbClr val="54A2D7"/>
        </a:solidFill>
      </dgm:spPr>
      <dgm:t>
        <a:bodyPr/>
        <a:lstStyle/>
        <a:p>
          <a:r>
            <a:rPr lang="en-US" sz="2800" dirty="0" smtClean="0"/>
            <a:t>Building Scale</a:t>
          </a:r>
          <a:endParaRPr lang="en-US" sz="2800" dirty="0"/>
        </a:p>
      </dgm:t>
    </dgm:pt>
    <dgm:pt modelId="{CED9AEA5-7A8B-434B-A36B-CEE9FB2A157B}" type="parTrans" cxnId="{F14120F1-D2FD-3C4D-B137-FEA4F2D20753}">
      <dgm:prSet/>
      <dgm:spPr/>
      <dgm:t>
        <a:bodyPr/>
        <a:lstStyle/>
        <a:p>
          <a:endParaRPr lang="en-US"/>
        </a:p>
      </dgm:t>
    </dgm:pt>
    <dgm:pt modelId="{05F6183F-6AC4-4E45-8FC9-F7A10C45B93A}" type="sibTrans" cxnId="{F14120F1-D2FD-3C4D-B137-FEA4F2D20753}">
      <dgm:prSet/>
      <dgm:spPr/>
      <dgm:t>
        <a:bodyPr/>
        <a:lstStyle/>
        <a:p>
          <a:endParaRPr lang="en-US"/>
        </a:p>
      </dgm:t>
    </dgm:pt>
    <dgm:pt modelId="{26E3E5F8-558C-6944-B63D-ACE562BEF09B}">
      <dgm:prSet phldrT="[Text]" custT="1"/>
      <dgm:spPr/>
      <dgm:t>
        <a:bodyPr/>
        <a:lstStyle/>
        <a:p>
          <a:r>
            <a:rPr lang="en-US" sz="1800" dirty="0" smtClean="0"/>
            <a:t>Up to 20% reductions in cooling demand on top floor.</a:t>
          </a:r>
          <a:endParaRPr lang="en-US" sz="1800" dirty="0"/>
        </a:p>
      </dgm:t>
    </dgm:pt>
    <dgm:pt modelId="{0BAF8CB8-7FD5-1C4F-9A89-54CD6B1F9753}" type="parTrans" cxnId="{06CA3CC0-37C8-C04F-921A-5A23B4DC7147}">
      <dgm:prSet/>
      <dgm:spPr/>
      <dgm:t>
        <a:bodyPr/>
        <a:lstStyle/>
        <a:p>
          <a:endParaRPr lang="en-US"/>
        </a:p>
      </dgm:t>
    </dgm:pt>
    <dgm:pt modelId="{18305398-1A08-9048-AD96-C9BA01DF5515}" type="sibTrans" cxnId="{06CA3CC0-37C8-C04F-921A-5A23B4DC7147}">
      <dgm:prSet/>
      <dgm:spPr/>
      <dgm:t>
        <a:bodyPr/>
        <a:lstStyle/>
        <a:p>
          <a:endParaRPr lang="en-US"/>
        </a:p>
      </dgm:t>
    </dgm:pt>
    <dgm:pt modelId="{EA9AAFE7-E719-3140-90BA-B6AE4E4F2540}">
      <dgm:prSet phldrT="[Text]" custT="1"/>
      <dgm:spPr/>
      <dgm:t>
        <a:bodyPr/>
        <a:lstStyle/>
        <a:p>
          <a:r>
            <a:rPr lang="en-US" sz="1800" dirty="0" smtClean="0"/>
            <a:t>Improved thermal comfort and productivity in unconditioned buildings (e.g., homes, warehouses etc.).</a:t>
          </a:r>
          <a:endParaRPr lang="en-US" sz="1800" dirty="0"/>
        </a:p>
      </dgm:t>
    </dgm:pt>
    <dgm:pt modelId="{BEEB42FF-C21B-4348-A766-2BC11E4E7ABE}" type="parTrans" cxnId="{1916FA0C-B67D-4B4A-AE5E-C21BA698CA04}">
      <dgm:prSet/>
      <dgm:spPr/>
      <dgm:t>
        <a:bodyPr/>
        <a:lstStyle/>
        <a:p>
          <a:endParaRPr lang="en-US"/>
        </a:p>
      </dgm:t>
    </dgm:pt>
    <dgm:pt modelId="{8B06BA3C-2CA4-034C-8810-4DAF9063211D}" type="sibTrans" cxnId="{1916FA0C-B67D-4B4A-AE5E-C21BA698CA04}">
      <dgm:prSet/>
      <dgm:spPr/>
      <dgm:t>
        <a:bodyPr/>
        <a:lstStyle/>
        <a:p>
          <a:endParaRPr lang="en-US"/>
        </a:p>
      </dgm:t>
    </dgm:pt>
    <dgm:pt modelId="{3AD282CB-FC19-9242-9B1D-C07721223FFA}">
      <dgm:prSet phldrT="[Text]" custT="1"/>
      <dgm:spPr>
        <a:solidFill>
          <a:srgbClr val="54A2D7"/>
        </a:solidFill>
      </dgm:spPr>
      <dgm:t>
        <a:bodyPr/>
        <a:lstStyle/>
        <a:p>
          <a:r>
            <a:rPr lang="en-US" sz="2800" dirty="0" smtClean="0"/>
            <a:t>Urban Scale</a:t>
          </a:r>
          <a:endParaRPr lang="en-US" sz="2800" dirty="0"/>
        </a:p>
      </dgm:t>
    </dgm:pt>
    <dgm:pt modelId="{D12438AA-FC19-AF41-A3D9-E4934DEBBD8D}" type="parTrans" cxnId="{25A2AB2F-9CBA-244D-B4B7-97DDA8852EF8}">
      <dgm:prSet/>
      <dgm:spPr/>
      <dgm:t>
        <a:bodyPr/>
        <a:lstStyle/>
        <a:p>
          <a:endParaRPr lang="en-US"/>
        </a:p>
      </dgm:t>
    </dgm:pt>
    <dgm:pt modelId="{E5EB3FB0-427E-A844-897B-4BFF64F84553}" type="sibTrans" cxnId="{25A2AB2F-9CBA-244D-B4B7-97DDA8852EF8}">
      <dgm:prSet/>
      <dgm:spPr/>
      <dgm:t>
        <a:bodyPr/>
        <a:lstStyle/>
        <a:p>
          <a:endParaRPr lang="en-US"/>
        </a:p>
      </dgm:t>
    </dgm:pt>
    <dgm:pt modelId="{526319EB-BE69-AD41-849C-C9FAFD882222}">
      <dgm:prSet phldrT="[Text]" custT="1"/>
      <dgm:spPr/>
      <dgm:t>
        <a:bodyPr/>
        <a:lstStyle/>
        <a:p>
          <a:r>
            <a:rPr lang="en-US" sz="1800" dirty="0" smtClean="0"/>
            <a:t>Improved air quality – a $10 billion annual energy and health cost reduction opportunity in the U.S. alone.</a:t>
          </a:r>
          <a:endParaRPr lang="en-US" sz="1800" dirty="0"/>
        </a:p>
      </dgm:t>
    </dgm:pt>
    <dgm:pt modelId="{9315D9EE-BF2C-E146-B434-5DE5E82717F1}" type="parTrans" cxnId="{E0B754B7-42DF-C946-8C3D-2C0D36E08DFD}">
      <dgm:prSet/>
      <dgm:spPr/>
      <dgm:t>
        <a:bodyPr/>
        <a:lstStyle/>
        <a:p>
          <a:endParaRPr lang="en-US"/>
        </a:p>
      </dgm:t>
    </dgm:pt>
    <dgm:pt modelId="{6B456362-9EC8-1542-884E-B806E0946459}" type="sibTrans" cxnId="{E0B754B7-42DF-C946-8C3D-2C0D36E08DFD}">
      <dgm:prSet/>
      <dgm:spPr/>
      <dgm:t>
        <a:bodyPr/>
        <a:lstStyle/>
        <a:p>
          <a:endParaRPr lang="en-US"/>
        </a:p>
      </dgm:t>
    </dgm:pt>
    <dgm:pt modelId="{2CA3E4DA-49D8-5F48-B6DF-ECB570361D79}">
      <dgm:prSet phldrT="[Text]" custT="1"/>
      <dgm:spPr/>
      <dgm:t>
        <a:bodyPr/>
        <a:lstStyle/>
        <a:p>
          <a:r>
            <a:rPr lang="en-US" sz="1800" dirty="0" smtClean="0"/>
            <a:t>Reduced peak electricity demand and avoided adoption of air conditioning.</a:t>
          </a:r>
          <a:endParaRPr lang="en-US" sz="1800" dirty="0"/>
        </a:p>
      </dgm:t>
    </dgm:pt>
    <dgm:pt modelId="{042B2590-4151-7243-937D-796FACE3D89E}" type="parTrans" cxnId="{B7CEDB6C-7DF3-7F44-96EA-51C7E07ED563}">
      <dgm:prSet/>
      <dgm:spPr/>
      <dgm:t>
        <a:bodyPr/>
        <a:lstStyle/>
        <a:p>
          <a:endParaRPr lang="en-US"/>
        </a:p>
      </dgm:t>
    </dgm:pt>
    <dgm:pt modelId="{8704D7B9-70B7-AC4F-8B03-CC8617A19570}" type="sibTrans" cxnId="{B7CEDB6C-7DF3-7F44-96EA-51C7E07ED563}">
      <dgm:prSet/>
      <dgm:spPr/>
      <dgm:t>
        <a:bodyPr/>
        <a:lstStyle/>
        <a:p>
          <a:endParaRPr lang="en-US"/>
        </a:p>
      </dgm:t>
    </dgm:pt>
    <dgm:pt modelId="{4F18703E-7357-9F47-A540-88D71E017A46}">
      <dgm:prSet phldrT="[Text]" custT="1"/>
      <dgm:spPr>
        <a:solidFill>
          <a:srgbClr val="54A2D7"/>
        </a:solidFill>
      </dgm:spPr>
      <dgm:t>
        <a:bodyPr/>
        <a:lstStyle/>
        <a:p>
          <a:r>
            <a:rPr lang="en-US" sz="2800" dirty="0" smtClean="0"/>
            <a:t>Global Scale</a:t>
          </a:r>
          <a:endParaRPr lang="en-US" sz="2800" dirty="0"/>
        </a:p>
      </dgm:t>
    </dgm:pt>
    <dgm:pt modelId="{D7F3C231-2F90-1343-A168-BA476222FF66}" type="parTrans" cxnId="{23D4CC58-8131-A94F-8198-D913BCDD4162}">
      <dgm:prSet/>
      <dgm:spPr/>
      <dgm:t>
        <a:bodyPr/>
        <a:lstStyle/>
        <a:p>
          <a:endParaRPr lang="en-US"/>
        </a:p>
      </dgm:t>
    </dgm:pt>
    <dgm:pt modelId="{173E4DFF-8234-0246-87B6-E93B044CCDD6}" type="sibTrans" cxnId="{23D4CC58-8131-A94F-8198-D913BCDD4162}">
      <dgm:prSet/>
      <dgm:spPr/>
      <dgm:t>
        <a:bodyPr/>
        <a:lstStyle/>
        <a:p>
          <a:endParaRPr lang="en-US"/>
        </a:p>
      </dgm:t>
    </dgm:pt>
    <dgm:pt modelId="{CB2B4284-9C8E-FF4D-B636-0A1877AA3ED4}">
      <dgm:prSet phldrT="[Text]" custT="1"/>
      <dgm:spPr/>
      <dgm:t>
        <a:bodyPr/>
        <a:lstStyle/>
        <a:p>
          <a:r>
            <a:rPr lang="en-US" sz="1800" dirty="0" smtClean="0"/>
            <a:t>Offset the warming effect of 24 </a:t>
          </a:r>
          <a:r>
            <a:rPr lang="en-US" sz="1800" dirty="0" err="1" smtClean="0"/>
            <a:t>gigatons</a:t>
          </a:r>
          <a:r>
            <a:rPr lang="en-US" sz="1800" dirty="0" smtClean="0"/>
            <a:t> of CO</a:t>
          </a:r>
          <a:r>
            <a:rPr lang="en-US" sz="1800" baseline="-25000" dirty="0" smtClean="0"/>
            <a:t>2</a:t>
          </a:r>
          <a:r>
            <a:rPr lang="en-US" sz="1800" dirty="0" smtClean="0"/>
            <a:t> – equivalent to taking 500 coal power plants offline for 20 years.</a:t>
          </a:r>
          <a:endParaRPr lang="en-US" sz="1800" dirty="0"/>
        </a:p>
      </dgm:t>
    </dgm:pt>
    <dgm:pt modelId="{F6B2F142-FFE9-BA43-8F31-DB1A1DB02AAA}" type="parTrans" cxnId="{CAB2A7EB-FF73-9848-AE36-13AB1129D495}">
      <dgm:prSet/>
      <dgm:spPr/>
      <dgm:t>
        <a:bodyPr/>
        <a:lstStyle/>
        <a:p>
          <a:endParaRPr lang="en-US"/>
        </a:p>
      </dgm:t>
    </dgm:pt>
    <dgm:pt modelId="{604F2A8D-7AE5-5640-B273-ADB0FCEA6734}" type="sibTrans" cxnId="{CAB2A7EB-FF73-9848-AE36-13AB1129D495}">
      <dgm:prSet/>
      <dgm:spPr/>
      <dgm:t>
        <a:bodyPr/>
        <a:lstStyle/>
        <a:p>
          <a:endParaRPr lang="en-US"/>
        </a:p>
      </dgm:t>
    </dgm:pt>
    <dgm:pt modelId="{89310100-71D3-264B-AD46-C50E8FD44327}">
      <dgm:prSet phldrT="[Text]" custT="1"/>
      <dgm:spPr/>
      <dgm:t>
        <a:bodyPr/>
        <a:lstStyle/>
        <a:p>
          <a:r>
            <a:rPr lang="en-US" sz="1800" dirty="0" smtClean="0"/>
            <a:t>Every 10 square meters of white roof = 0.5 tons of CO</a:t>
          </a:r>
          <a:r>
            <a:rPr lang="en-US" sz="1800" baseline="-25000" dirty="0" smtClean="0"/>
            <a:t>2</a:t>
          </a:r>
          <a:r>
            <a:rPr lang="en-US" sz="1800" dirty="0" smtClean="0"/>
            <a:t> offset per year.</a:t>
          </a:r>
          <a:endParaRPr lang="en-US" sz="1800" dirty="0"/>
        </a:p>
      </dgm:t>
    </dgm:pt>
    <dgm:pt modelId="{0C7F2F3C-8995-7043-96E2-DC136A891483}" type="parTrans" cxnId="{F92E470B-8181-7246-B360-876B5B40738E}">
      <dgm:prSet/>
      <dgm:spPr/>
      <dgm:t>
        <a:bodyPr/>
        <a:lstStyle/>
        <a:p>
          <a:endParaRPr lang="en-US"/>
        </a:p>
      </dgm:t>
    </dgm:pt>
    <dgm:pt modelId="{F19C4589-A619-F943-ACF6-5A7AF04AFC79}" type="sibTrans" cxnId="{F92E470B-8181-7246-B360-876B5B40738E}">
      <dgm:prSet/>
      <dgm:spPr/>
      <dgm:t>
        <a:bodyPr/>
        <a:lstStyle/>
        <a:p>
          <a:endParaRPr lang="en-US"/>
        </a:p>
      </dgm:t>
    </dgm:pt>
    <dgm:pt modelId="{E6A15AAD-FBBB-CC45-BB7D-709FF91830F1}">
      <dgm:prSet phldrT="[Text]" custT="1"/>
      <dgm:spPr/>
      <dgm:t>
        <a:bodyPr/>
        <a:lstStyle/>
        <a:p>
          <a:r>
            <a:rPr lang="en-US" sz="1800" dirty="0" smtClean="0"/>
            <a:t>Longer lasting roofs.</a:t>
          </a:r>
          <a:endParaRPr lang="en-US" sz="1800" dirty="0"/>
        </a:p>
      </dgm:t>
    </dgm:pt>
    <dgm:pt modelId="{721D9FA7-BAB5-3345-8A43-7CC01F985603}" type="parTrans" cxnId="{675ADEEA-B9C6-E54E-8DB8-ED41FB4E5FE4}">
      <dgm:prSet/>
      <dgm:spPr/>
      <dgm:t>
        <a:bodyPr/>
        <a:lstStyle/>
        <a:p>
          <a:endParaRPr lang="en-US"/>
        </a:p>
      </dgm:t>
    </dgm:pt>
    <dgm:pt modelId="{0B14C181-4557-1F4E-AEDC-211C95F23C86}" type="sibTrans" cxnId="{675ADEEA-B9C6-E54E-8DB8-ED41FB4E5FE4}">
      <dgm:prSet/>
      <dgm:spPr/>
      <dgm:t>
        <a:bodyPr/>
        <a:lstStyle/>
        <a:p>
          <a:endParaRPr lang="en-US"/>
        </a:p>
      </dgm:t>
    </dgm:pt>
    <dgm:pt modelId="{F996F9B8-A116-D24A-9589-2882B6F8A321}">
      <dgm:prSet phldrT="[Text]" custT="1"/>
      <dgm:spPr/>
      <dgm:t>
        <a:bodyPr/>
        <a:lstStyle/>
        <a:p>
          <a:r>
            <a:rPr lang="en-US" sz="1800" dirty="0" smtClean="0"/>
            <a:t>Greater resiliency to heat events and climate change.</a:t>
          </a:r>
          <a:endParaRPr lang="en-US" sz="1800" dirty="0"/>
        </a:p>
      </dgm:t>
    </dgm:pt>
    <dgm:pt modelId="{30DF02BE-9216-8C44-BC1A-E00BCEAF8388}" type="parTrans" cxnId="{8D9462FF-178D-874B-8FDD-56CFC04BE46F}">
      <dgm:prSet/>
      <dgm:spPr/>
      <dgm:t>
        <a:bodyPr/>
        <a:lstStyle/>
        <a:p>
          <a:endParaRPr lang="en-US"/>
        </a:p>
      </dgm:t>
    </dgm:pt>
    <dgm:pt modelId="{0C5C40CA-FC63-DE49-A66F-1CA749D8611A}" type="sibTrans" cxnId="{8D9462FF-178D-874B-8FDD-56CFC04BE46F}">
      <dgm:prSet/>
      <dgm:spPr/>
      <dgm:t>
        <a:bodyPr/>
        <a:lstStyle/>
        <a:p>
          <a:endParaRPr lang="en-US"/>
        </a:p>
      </dgm:t>
    </dgm:pt>
    <dgm:pt modelId="{290ACDD6-95CB-2142-A2CD-0F9C5592930C}" type="pres">
      <dgm:prSet presAssocID="{EBD448D9-B671-A547-B1C4-3673939BB810}" presName="Name0" presStyleCnt="0">
        <dgm:presLayoutVars>
          <dgm:dir/>
          <dgm:animLvl val="lvl"/>
          <dgm:resizeHandles val="exact"/>
        </dgm:presLayoutVars>
      </dgm:prSet>
      <dgm:spPr/>
      <dgm:t>
        <a:bodyPr/>
        <a:lstStyle/>
        <a:p>
          <a:endParaRPr lang="en-US"/>
        </a:p>
      </dgm:t>
    </dgm:pt>
    <dgm:pt modelId="{C966C255-EB51-3644-A130-7EF630D86CE5}" type="pres">
      <dgm:prSet presAssocID="{106C3FB0-65C7-754B-832A-D8F14C6F0EF0}" presName="linNode" presStyleCnt="0"/>
      <dgm:spPr/>
    </dgm:pt>
    <dgm:pt modelId="{98498FF0-7ECE-FC4A-B519-A8E41565108B}" type="pres">
      <dgm:prSet presAssocID="{106C3FB0-65C7-754B-832A-D8F14C6F0EF0}" presName="parentText" presStyleLbl="node1" presStyleIdx="0" presStyleCnt="3" custScaleX="98458" custLinFactNeighborX="-9464">
        <dgm:presLayoutVars>
          <dgm:chMax val="1"/>
          <dgm:bulletEnabled val="1"/>
        </dgm:presLayoutVars>
      </dgm:prSet>
      <dgm:spPr/>
      <dgm:t>
        <a:bodyPr/>
        <a:lstStyle/>
        <a:p>
          <a:endParaRPr lang="en-US"/>
        </a:p>
      </dgm:t>
    </dgm:pt>
    <dgm:pt modelId="{918A5E20-BD49-2443-8909-23A19317142D}" type="pres">
      <dgm:prSet presAssocID="{106C3FB0-65C7-754B-832A-D8F14C6F0EF0}" presName="descendantText" presStyleLbl="alignAccFollowNode1" presStyleIdx="0" presStyleCnt="3" custScaleX="218913" custScaleY="115435" custLinFactNeighborX="130" custLinFactNeighborY="795">
        <dgm:presLayoutVars>
          <dgm:bulletEnabled val="1"/>
        </dgm:presLayoutVars>
      </dgm:prSet>
      <dgm:spPr/>
      <dgm:t>
        <a:bodyPr/>
        <a:lstStyle/>
        <a:p>
          <a:endParaRPr lang="en-US"/>
        </a:p>
      </dgm:t>
    </dgm:pt>
    <dgm:pt modelId="{CA79A121-3B6B-7448-9598-DC9C1E0324D5}" type="pres">
      <dgm:prSet presAssocID="{05F6183F-6AC4-4E45-8FC9-F7A10C45B93A}" presName="sp" presStyleCnt="0"/>
      <dgm:spPr/>
    </dgm:pt>
    <dgm:pt modelId="{AB84411C-087A-5A47-BF51-DAE15CF642A6}" type="pres">
      <dgm:prSet presAssocID="{3AD282CB-FC19-9242-9B1D-C07721223FFA}" presName="linNode" presStyleCnt="0"/>
      <dgm:spPr/>
    </dgm:pt>
    <dgm:pt modelId="{2F8E56E9-D740-5746-834C-A80ACC7327C1}" type="pres">
      <dgm:prSet presAssocID="{3AD282CB-FC19-9242-9B1D-C07721223FFA}" presName="parentText" presStyleLbl="node1" presStyleIdx="1" presStyleCnt="3" custScaleX="98458" custLinFactNeighborX="-9464">
        <dgm:presLayoutVars>
          <dgm:chMax val="1"/>
          <dgm:bulletEnabled val="1"/>
        </dgm:presLayoutVars>
      </dgm:prSet>
      <dgm:spPr/>
      <dgm:t>
        <a:bodyPr/>
        <a:lstStyle/>
        <a:p>
          <a:endParaRPr lang="en-US"/>
        </a:p>
      </dgm:t>
    </dgm:pt>
    <dgm:pt modelId="{923AFFA2-5C69-FF49-979F-74219658A2DB}" type="pres">
      <dgm:prSet presAssocID="{3AD282CB-FC19-9242-9B1D-C07721223FFA}" presName="descendantText" presStyleLbl="alignAccFollowNode1" presStyleIdx="1" presStyleCnt="3" custScaleX="218913" custScaleY="115435" custLinFactNeighborX="1266" custLinFactNeighborY="-1703">
        <dgm:presLayoutVars>
          <dgm:bulletEnabled val="1"/>
        </dgm:presLayoutVars>
      </dgm:prSet>
      <dgm:spPr/>
      <dgm:t>
        <a:bodyPr/>
        <a:lstStyle/>
        <a:p>
          <a:endParaRPr lang="en-US"/>
        </a:p>
      </dgm:t>
    </dgm:pt>
    <dgm:pt modelId="{79C0500E-0C31-D44E-A94C-AD966FE0683A}" type="pres">
      <dgm:prSet presAssocID="{E5EB3FB0-427E-A844-897B-4BFF64F84553}" presName="sp" presStyleCnt="0"/>
      <dgm:spPr/>
    </dgm:pt>
    <dgm:pt modelId="{064608CE-2D19-CC44-86CE-BC54F76A2999}" type="pres">
      <dgm:prSet presAssocID="{4F18703E-7357-9F47-A540-88D71E017A46}" presName="linNode" presStyleCnt="0"/>
      <dgm:spPr/>
    </dgm:pt>
    <dgm:pt modelId="{2C5B2371-45CD-994D-A3C9-405FA10C48E8}" type="pres">
      <dgm:prSet presAssocID="{4F18703E-7357-9F47-A540-88D71E017A46}" presName="parentText" presStyleLbl="node1" presStyleIdx="2" presStyleCnt="3" custScaleX="98458" custLinFactNeighborX="-9464">
        <dgm:presLayoutVars>
          <dgm:chMax val="1"/>
          <dgm:bulletEnabled val="1"/>
        </dgm:presLayoutVars>
      </dgm:prSet>
      <dgm:spPr/>
      <dgm:t>
        <a:bodyPr/>
        <a:lstStyle/>
        <a:p>
          <a:endParaRPr lang="en-US"/>
        </a:p>
      </dgm:t>
    </dgm:pt>
    <dgm:pt modelId="{2564A8F4-4587-214E-8BBD-762BEDA587C6}" type="pres">
      <dgm:prSet presAssocID="{4F18703E-7357-9F47-A540-88D71E017A46}" presName="descendantText" presStyleLbl="alignAccFollowNode1" presStyleIdx="2" presStyleCnt="3" custScaleX="218913" custScaleY="115435" custLinFactNeighborX="1266" custLinFactNeighborY="-1703">
        <dgm:presLayoutVars>
          <dgm:bulletEnabled val="1"/>
        </dgm:presLayoutVars>
      </dgm:prSet>
      <dgm:spPr/>
      <dgm:t>
        <a:bodyPr/>
        <a:lstStyle/>
        <a:p>
          <a:endParaRPr lang="en-US"/>
        </a:p>
      </dgm:t>
    </dgm:pt>
  </dgm:ptLst>
  <dgm:cxnLst>
    <dgm:cxn modelId="{DF8EE9EE-E3BD-CA49-9723-12A44386820E}" type="presOf" srcId="{4F18703E-7357-9F47-A540-88D71E017A46}" destId="{2C5B2371-45CD-994D-A3C9-405FA10C48E8}" srcOrd="0" destOrd="0" presId="urn:microsoft.com/office/officeart/2005/8/layout/vList5"/>
    <dgm:cxn modelId="{46B9090B-E4B7-DF4E-831A-3C51D0FCF391}" type="presOf" srcId="{2CA3E4DA-49D8-5F48-B6DF-ECB570361D79}" destId="{923AFFA2-5C69-FF49-979F-74219658A2DB}" srcOrd="0" destOrd="1" presId="urn:microsoft.com/office/officeart/2005/8/layout/vList5"/>
    <dgm:cxn modelId="{2A06261E-F107-7E49-985A-A3032A00620E}" type="presOf" srcId="{E6A15AAD-FBBB-CC45-BB7D-709FF91830F1}" destId="{918A5E20-BD49-2443-8909-23A19317142D}" srcOrd="0" destOrd="2" presId="urn:microsoft.com/office/officeart/2005/8/layout/vList5"/>
    <dgm:cxn modelId="{8D9462FF-178D-874B-8FDD-56CFC04BE46F}" srcId="{3AD282CB-FC19-9242-9B1D-C07721223FFA}" destId="{F996F9B8-A116-D24A-9589-2882B6F8A321}" srcOrd="2" destOrd="0" parTransId="{30DF02BE-9216-8C44-BC1A-E00BCEAF8388}" sibTransId="{0C5C40CA-FC63-DE49-A66F-1CA749D8611A}"/>
    <dgm:cxn modelId="{BE3056A2-8A62-AB40-8B40-A3996D3CB4C3}" type="presOf" srcId="{526319EB-BE69-AD41-849C-C9FAFD882222}" destId="{923AFFA2-5C69-FF49-979F-74219658A2DB}" srcOrd="0" destOrd="0" presId="urn:microsoft.com/office/officeart/2005/8/layout/vList5"/>
    <dgm:cxn modelId="{F14120F1-D2FD-3C4D-B137-FEA4F2D20753}" srcId="{EBD448D9-B671-A547-B1C4-3673939BB810}" destId="{106C3FB0-65C7-754B-832A-D8F14C6F0EF0}" srcOrd="0" destOrd="0" parTransId="{CED9AEA5-7A8B-434B-A36B-CEE9FB2A157B}" sibTransId="{05F6183F-6AC4-4E45-8FC9-F7A10C45B93A}"/>
    <dgm:cxn modelId="{06CA3CC0-37C8-C04F-921A-5A23B4DC7147}" srcId="{106C3FB0-65C7-754B-832A-D8F14C6F0EF0}" destId="{26E3E5F8-558C-6944-B63D-ACE562BEF09B}" srcOrd="0" destOrd="0" parTransId="{0BAF8CB8-7FD5-1C4F-9A89-54CD6B1F9753}" sibTransId="{18305398-1A08-9048-AD96-C9BA01DF5515}"/>
    <dgm:cxn modelId="{25A2AB2F-9CBA-244D-B4B7-97DDA8852EF8}" srcId="{EBD448D9-B671-A547-B1C4-3673939BB810}" destId="{3AD282CB-FC19-9242-9B1D-C07721223FFA}" srcOrd="1" destOrd="0" parTransId="{D12438AA-FC19-AF41-A3D9-E4934DEBBD8D}" sibTransId="{E5EB3FB0-427E-A844-897B-4BFF64F84553}"/>
    <dgm:cxn modelId="{CAB2A7EB-FF73-9848-AE36-13AB1129D495}" srcId="{4F18703E-7357-9F47-A540-88D71E017A46}" destId="{CB2B4284-9C8E-FF4D-B636-0A1877AA3ED4}" srcOrd="0" destOrd="0" parTransId="{F6B2F142-FFE9-BA43-8F31-DB1A1DB02AAA}" sibTransId="{604F2A8D-7AE5-5640-B273-ADB0FCEA6734}"/>
    <dgm:cxn modelId="{21C833DE-2BD5-424D-A020-5D1BDDB1DE84}" type="presOf" srcId="{26E3E5F8-558C-6944-B63D-ACE562BEF09B}" destId="{918A5E20-BD49-2443-8909-23A19317142D}" srcOrd="0" destOrd="0" presId="urn:microsoft.com/office/officeart/2005/8/layout/vList5"/>
    <dgm:cxn modelId="{675ADEEA-B9C6-E54E-8DB8-ED41FB4E5FE4}" srcId="{106C3FB0-65C7-754B-832A-D8F14C6F0EF0}" destId="{E6A15AAD-FBBB-CC45-BB7D-709FF91830F1}" srcOrd="2" destOrd="0" parTransId="{721D9FA7-BAB5-3345-8A43-7CC01F985603}" sibTransId="{0B14C181-4557-1F4E-AEDC-211C95F23C86}"/>
    <dgm:cxn modelId="{23D4CC58-8131-A94F-8198-D913BCDD4162}" srcId="{EBD448D9-B671-A547-B1C4-3673939BB810}" destId="{4F18703E-7357-9F47-A540-88D71E017A46}" srcOrd="2" destOrd="0" parTransId="{D7F3C231-2F90-1343-A168-BA476222FF66}" sibTransId="{173E4DFF-8234-0246-87B6-E93B044CCDD6}"/>
    <dgm:cxn modelId="{1FE71271-1067-4948-9130-8C4A37C7E1C1}" type="presOf" srcId="{3AD282CB-FC19-9242-9B1D-C07721223FFA}" destId="{2F8E56E9-D740-5746-834C-A80ACC7327C1}" srcOrd="0" destOrd="0" presId="urn:microsoft.com/office/officeart/2005/8/layout/vList5"/>
    <dgm:cxn modelId="{1916FA0C-B67D-4B4A-AE5E-C21BA698CA04}" srcId="{106C3FB0-65C7-754B-832A-D8F14C6F0EF0}" destId="{EA9AAFE7-E719-3140-90BA-B6AE4E4F2540}" srcOrd="1" destOrd="0" parTransId="{BEEB42FF-C21B-4348-A766-2BC11E4E7ABE}" sibTransId="{8B06BA3C-2CA4-034C-8810-4DAF9063211D}"/>
    <dgm:cxn modelId="{E0B754B7-42DF-C946-8C3D-2C0D36E08DFD}" srcId="{3AD282CB-FC19-9242-9B1D-C07721223FFA}" destId="{526319EB-BE69-AD41-849C-C9FAFD882222}" srcOrd="0" destOrd="0" parTransId="{9315D9EE-BF2C-E146-B434-5DE5E82717F1}" sibTransId="{6B456362-9EC8-1542-884E-B806E0946459}"/>
    <dgm:cxn modelId="{96A28783-3D4C-0743-B3A1-52E0D0EEDDBF}" type="presOf" srcId="{89310100-71D3-264B-AD46-C50E8FD44327}" destId="{2564A8F4-4587-214E-8BBD-762BEDA587C6}" srcOrd="0" destOrd="1" presId="urn:microsoft.com/office/officeart/2005/8/layout/vList5"/>
    <dgm:cxn modelId="{B4479C39-274F-6544-BE1D-EA93E7CA0A41}" type="presOf" srcId="{EA9AAFE7-E719-3140-90BA-B6AE4E4F2540}" destId="{918A5E20-BD49-2443-8909-23A19317142D}" srcOrd="0" destOrd="1" presId="urn:microsoft.com/office/officeart/2005/8/layout/vList5"/>
    <dgm:cxn modelId="{B7CEDB6C-7DF3-7F44-96EA-51C7E07ED563}" srcId="{3AD282CB-FC19-9242-9B1D-C07721223FFA}" destId="{2CA3E4DA-49D8-5F48-B6DF-ECB570361D79}" srcOrd="1" destOrd="0" parTransId="{042B2590-4151-7243-937D-796FACE3D89E}" sibTransId="{8704D7B9-70B7-AC4F-8B03-CC8617A19570}"/>
    <dgm:cxn modelId="{8D900750-BFFF-4B40-8DBB-961844745DC1}" type="presOf" srcId="{CB2B4284-9C8E-FF4D-B636-0A1877AA3ED4}" destId="{2564A8F4-4587-214E-8BBD-762BEDA587C6}" srcOrd="0" destOrd="0" presId="urn:microsoft.com/office/officeart/2005/8/layout/vList5"/>
    <dgm:cxn modelId="{EF866F48-5985-ED40-8D55-52AAA59DB19D}" type="presOf" srcId="{EBD448D9-B671-A547-B1C4-3673939BB810}" destId="{290ACDD6-95CB-2142-A2CD-0F9C5592930C}" srcOrd="0" destOrd="0" presId="urn:microsoft.com/office/officeart/2005/8/layout/vList5"/>
    <dgm:cxn modelId="{F92E470B-8181-7246-B360-876B5B40738E}" srcId="{4F18703E-7357-9F47-A540-88D71E017A46}" destId="{89310100-71D3-264B-AD46-C50E8FD44327}" srcOrd="1" destOrd="0" parTransId="{0C7F2F3C-8995-7043-96E2-DC136A891483}" sibTransId="{F19C4589-A619-F943-ACF6-5A7AF04AFC79}"/>
    <dgm:cxn modelId="{1D3848E2-344D-5C4D-A5FE-1A4E40410F9A}" type="presOf" srcId="{106C3FB0-65C7-754B-832A-D8F14C6F0EF0}" destId="{98498FF0-7ECE-FC4A-B519-A8E41565108B}" srcOrd="0" destOrd="0" presId="urn:microsoft.com/office/officeart/2005/8/layout/vList5"/>
    <dgm:cxn modelId="{49CDE8C9-9B28-6745-BE60-E31D1373E73D}" type="presOf" srcId="{F996F9B8-A116-D24A-9589-2882B6F8A321}" destId="{923AFFA2-5C69-FF49-979F-74219658A2DB}" srcOrd="0" destOrd="2" presId="urn:microsoft.com/office/officeart/2005/8/layout/vList5"/>
    <dgm:cxn modelId="{34512525-C0EF-C943-A4A7-471983BA8B06}" type="presParOf" srcId="{290ACDD6-95CB-2142-A2CD-0F9C5592930C}" destId="{C966C255-EB51-3644-A130-7EF630D86CE5}" srcOrd="0" destOrd="0" presId="urn:microsoft.com/office/officeart/2005/8/layout/vList5"/>
    <dgm:cxn modelId="{A9D6C154-E822-C944-97AA-81B4C3920AF0}" type="presParOf" srcId="{C966C255-EB51-3644-A130-7EF630D86CE5}" destId="{98498FF0-7ECE-FC4A-B519-A8E41565108B}" srcOrd="0" destOrd="0" presId="urn:microsoft.com/office/officeart/2005/8/layout/vList5"/>
    <dgm:cxn modelId="{B36A9560-8F0E-DB44-A32A-3956536C0906}" type="presParOf" srcId="{C966C255-EB51-3644-A130-7EF630D86CE5}" destId="{918A5E20-BD49-2443-8909-23A19317142D}" srcOrd="1" destOrd="0" presId="urn:microsoft.com/office/officeart/2005/8/layout/vList5"/>
    <dgm:cxn modelId="{B3BACFFB-F435-C445-90AB-711ACAC56100}" type="presParOf" srcId="{290ACDD6-95CB-2142-A2CD-0F9C5592930C}" destId="{CA79A121-3B6B-7448-9598-DC9C1E0324D5}" srcOrd="1" destOrd="0" presId="urn:microsoft.com/office/officeart/2005/8/layout/vList5"/>
    <dgm:cxn modelId="{7704B845-BC07-7344-BDBA-D2AC49D56DB6}" type="presParOf" srcId="{290ACDD6-95CB-2142-A2CD-0F9C5592930C}" destId="{AB84411C-087A-5A47-BF51-DAE15CF642A6}" srcOrd="2" destOrd="0" presId="urn:microsoft.com/office/officeart/2005/8/layout/vList5"/>
    <dgm:cxn modelId="{B959BB19-729C-0A4E-B800-72DFA4AF74FE}" type="presParOf" srcId="{AB84411C-087A-5A47-BF51-DAE15CF642A6}" destId="{2F8E56E9-D740-5746-834C-A80ACC7327C1}" srcOrd="0" destOrd="0" presId="urn:microsoft.com/office/officeart/2005/8/layout/vList5"/>
    <dgm:cxn modelId="{4EABC912-1F14-AB4D-9AFD-FFBE8B59DF55}" type="presParOf" srcId="{AB84411C-087A-5A47-BF51-DAE15CF642A6}" destId="{923AFFA2-5C69-FF49-979F-74219658A2DB}" srcOrd="1" destOrd="0" presId="urn:microsoft.com/office/officeart/2005/8/layout/vList5"/>
    <dgm:cxn modelId="{5EFD7D45-5C27-C24B-8491-9709EFEE12FB}" type="presParOf" srcId="{290ACDD6-95CB-2142-A2CD-0F9C5592930C}" destId="{79C0500E-0C31-D44E-A94C-AD966FE0683A}" srcOrd="3" destOrd="0" presId="urn:microsoft.com/office/officeart/2005/8/layout/vList5"/>
    <dgm:cxn modelId="{A330570E-DFE9-5444-AA78-068B98B20A03}" type="presParOf" srcId="{290ACDD6-95CB-2142-A2CD-0F9C5592930C}" destId="{064608CE-2D19-CC44-86CE-BC54F76A2999}" srcOrd="4" destOrd="0" presId="urn:microsoft.com/office/officeart/2005/8/layout/vList5"/>
    <dgm:cxn modelId="{217D5057-89D6-AD4A-84A9-4BE227BE70CB}" type="presParOf" srcId="{064608CE-2D19-CC44-86CE-BC54F76A2999}" destId="{2C5B2371-45CD-994D-A3C9-405FA10C48E8}" srcOrd="0" destOrd="0" presId="urn:microsoft.com/office/officeart/2005/8/layout/vList5"/>
    <dgm:cxn modelId="{9857FA38-3EF0-4747-A145-A968431FD271}" type="presParOf" srcId="{064608CE-2D19-CC44-86CE-BC54F76A2999}" destId="{2564A8F4-4587-214E-8BBD-762BEDA587C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A5E20-BD49-2443-8909-23A19317142D}">
      <dsp:nvSpPr>
        <dsp:cNvPr id="0" name=""/>
        <dsp:cNvSpPr/>
      </dsp:nvSpPr>
      <dsp:spPr>
        <a:xfrm rot="5400000">
          <a:off x="4661342" y="-2794361"/>
          <a:ext cx="1365974" cy="70911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Up to 20% reductions in cooling demand on top floor.</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thermal comfort and productivity in unconditioned buildings (e.g., homes, warehouses etc.).</a:t>
          </a:r>
          <a:endParaRPr lang="en-US" sz="1800" kern="1200" dirty="0"/>
        </a:p>
        <a:p>
          <a:pPr marL="171450" lvl="1" indent="-171450" algn="l" defTabSz="800100">
            <a:lnSpc>
              <a:spcPct val="90000"/>
            </a:lnSpc>
            <a:spcBef>
              <a:spcPct val="0"/>
            </a:spcBef>
            <a:spcAft>
              <a:spcPct val="15000"/>
            </a:spcAft>
            <a:buChar char="••"/>
          </a:pPr>
          <a:r>
            <a:rPr lang="en-US" sz="1800" kern="1200" dirty="0" smtClean="0"/>
            <a:t>Longer lasting roofs.</a:t>
          </a:r>
          <a:endParaRPr lang="en-US" sz="1800" kern="1200" dirty="0"/>
        </a:p>
      </dsp:txBody>
      <dsp:txXfrm rot="5400000">
        <a:off x="4661342" y="-2794361"/>
        <a:ext cx="1365974" cy="7091180"/>
      </dsp:txXfrm>
    </dsp:sp>
    <dsp:sp modelId="{98498FF0-7ECE-FC4A-B519-A8E41565108B}">
      <dsp:nvSpPr>
        <dsp:cNvPr id="0" name=""/>
        <dsp:cNvSpPr/>
      </dsp:nvSpPr>
      <dsp:spPr>
        <a:xfrm>
          <a:off x="0" y="2241"/>
          <a:ext cx="1793991" cy="1479160"/>
        </a:xfrm>
        <a:prstGeom prst="roundRect">
          <a:avLst/>
        </a:prstGeom>
        <a:solidFill>
          <a:srgbClr val="54A2D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Building Scale</a:t>
          </a:r>
          <a:endParaRPr lang="en-US" sz="2800" kern="1200" dirty="0"/>
        </a:p>
      </dsp:txBody>
      <dsp:txXfrm>
        <a:off x="0" y="2241"/>
        <a:ext cx="1793991" cy="1479160"/>
      </dsp:txXfrm>
    </dsp:sp>
    <dsp:sp modelId="{923AFFA2-5C69-FF49-979F-74219658A2DB}">
      <dsp:nvSpPr>
        <dsp:cNvPr id="0" name=""/>
        <dsp:cNvSpPr/>
      </dsp:nvSpPr>
      <dsp:spPr>
        <a:xfrm rot="5400000">
          <a:off x="4661353" y="-1270802"/>
          <a:ext cx="1365974" cy="70911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Improved air quality – a $10 billion annual energy and health cost reduction opportunity in the U.S. alone.</a:t>
          </a:r>
          <a:endParaRPr lang="en-US" sz="1800" kern="1200" dirty="0"/>
        </a:p>
        <a:p>
          <a:pPr marL="171450" lvl="1" indent="-171450" algn="l" defTabSz="800100">
            <a:lnSpc>
              <a:spcPct val="90000"/>
            </a:lnSpc>
            <a:spcBef>
              <a:spcPct val="0"/>
            </a:spcBef>
            <a:spcAft>
              <a:spcPct val="15000"/>
            </a:spcAft>
            <a:buChar char="••"/>
          </a:pPr>
          <a:r>
            <a:rPr lang="en-US" sz="1800" kern="1200" dirty="0" smtClean="0"/>
            <a:t>Reduced peak electricity demand and avoided adoption of air conditioning.</a:t>
          </a:r>
          <a:endParaRPr lang="en-US" sz="1800" kern="1200" dirty="0"/>
        </a:p>
        <a:p>
          <a:pPr marL="171450" lvl="1" indent="-171450" algn="l" defTabSz="800100">
            <a:lnSpc>
              <a:spcPct val="90000"/>
            </a:lnSpc>
            <a:spcBef>
              <a:spcPct val="0"/>
            </a:spcBef>
            <a:spcAft>
              <a:spcPct val="15000"/>
            </a:spcAft>
            <a:buChar char="••"/>
          </a:pPr>
          <a:r>
            <a:rPr lang="en-US" sz="1800" kern="1200" dirty="0" smtClean="0"/>
            <a:t>Greater resiliency to heat events and climate change.</a:t>
          </a:r>
          <a:endParaRPr lang="en-US" sz="1800" kern="1200" dirty="0"/>
        </a:p>
      </dsp:txBody>
      <dsp:txXfrm rot="5400000">
        <a:off x="4661353" y="-1270802"/>
        <a:ext cx="1365974" cy="7091180"/>
      </dsp:txXfrm>
    </dsp:sp>
    <dsp:sp modelId="{2F8E56E9-D740-5746-834C-A80ACC7327C1}">
      <dsp:nvSpPr>
        <dsp:cNvPr id="0" name=""/>
        <dsp:cNvSpPr/>
      </dsp:nvSpPr>
      <dsp:spPr>
        <a:xfrm>
          <a:off x="0" y="1555359"/>
          <a:ext cx="1793991" cy="1479160"/>
        </a:xfrm>
        <a:prstGeom prst="roundRect">
          <a:avLst/>
        </a:prstGeom>
        <a:solidFill>
          <a:srgbClr val="54A2D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Urban Scale</a:t>
          </a:r>
          <a:endParaRPr lang="en-US" sz="2800" kern="1200" dirty="0"/>
        </a:p>
      </dsp:txBody>
      <dsp:txXfrm>
        <a:off x="0" y="1555359"/>
        <a:ext cx="1793991" cy="1479160"/>
      </dsp:txXfrm>
    </dsp:sp>
    <dsp:sp modelId="{2564A8F4-4587-214E-8BBD-762BEDA587C6}">
      <dsp:nvSpPr>
        <dsp:cNvPr id="0" name=""/>
        <dsp:cNvSpPr/>
      </dsp:nvSpPr>
      <dsp:spPr>
        <a:xfrm rot="5400000">
          <a:off x="4661353" y="282315"/>
          <a:ext cx="1365974" cy="70911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Offset the warming effect of 24 </a:t>
          </a:r>
          <a:r>
            <a:rPr lang="en-US" sz="1800" kern="1200" dirty="0" err="1" smtClean="0"/>
            <a:t>gigatons</a:t>
          </a:r>
          <a:r>
            <a:rPr lang="en-US" sz="1800" kern="1200" dirty="0" smtClean="0"/>
            <a:t> of CO</a:t>
          </a:r>
          <a:r>
            <a:rPr lang="en-US" sz="1800" kern="1200" baseline="-25000" dirty="0" smtClean="0"/>
            <a:t>2</a:t>
          </a:r>
          <a:r>
            <a:rPr lang="en-US" sz="1800" kern="1200" dirty="0" smtClean="0"/>
            <a:t> – equivalent to taking 500 coal power plants offline for 20 years.</a:t>
          </a:r>
          <a:endParaRPr lang="en-US" sz="1800" kern="1200" dirty="0"/>
        </a:p>
        <a:p>
          <a:pPr marL="171450" lvl="1" indent="-171450" algn="l" defTabSz="800100">
            <a:lnSpc>
              <a:spcPct val="90000"/>
            </a:lnSpc>
            <a:spcBef>
              <a:spcPct val="0"/>
            </a:spcBef>
            <a:spcAft>
              <a:spcPct val="15000"/>
            </a:spcAft>
            <a:buChar char="••"/>
          </a:pPr>
          <a:r>
            <a:rPr lang="en-US" sz="1800" kern="1200" dirty="0" smtClean="0"/>
            <a:t>Every 10 square meters of white roof = 0.5 tons of CO</a:t>
          </a:r>
          <a:r>
            <a:rPr lang="en-US" sz="1800" kern="1200" baseline="-25000" dirty="0" smtClean="0"/>
            <a:t>2</a:t>
          </a:r>
          <a:r>
            <a:rPr lang="en-US" sz="1800" kern="1200" dirty="0" smtClean="0"/>
            <a:t> offset per year.</a:t>
          </a:r>
          <a:endParaRPr lang="en-US" sz="1800" kern="1200" dirty="0"/>
        </a:p>
      </dsp:txBody>
      <dsp:txXfrm rot="5400000">
        <a:off x="4661353" y="282315"/>
        <a:ext cx="1365974" cy="7091180"/>
      </dsp:txXfrm>
    </dsp:sp>
    <dsp:sp modelId="{2C5B2371-45CD-994D-A3C9-405FA10C48E8}">
      <dsp:nvSpPr>
        <dsp:cNvPr id="0" name=""/>
        <dsp:cNvSpPr/>
      </dsp:nvSpPr>
      <dsp:spPr>
        <a:xfrm>
          <a:off x="0" y="3108477"/>
          <a:ext cx="1793991" cy="1479160"/>
        </a:xfrm>
        <a:prstGeom prst="roundRect">
          <a:avLst/>
        </a:prstGeom>
        <a:solidFill>
          <a:srgbClr val="54A2D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Global Scale</a:t>
          </a:r>
          <a:endParaRPr lang="en-US" sz="2800" kern="1200" dirty="0"/>
        </a:p>
      </dsp:txBody>
      <dsp:txXfrm>
        <a:off x="0" y="3108477"/>
        <a:ext cx="1793991" cy="1479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C70CD8-42F7-4C9B-9011-90EE7C6BC2F0}" type="datetimeFigureOut">
              <a:rPr lang="en-US" smtClean="0"/>
              <a:pPr/>
              <a:t>10/2/2012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B6BADC-C557-47F9-9741-D1D7F6EEB849}" type="slidenum">
              <a:rPr lang="en-US" smtClean="0"/>
              <a:pPr/>
              <a:t>‹#›</a:t>
            </a:fld>
            <a:endParaRPr lang="en-US"/>
          </a:p>
        </p:txBody>
      </p:sp>
    </p:spTree>
    <p:extLst>
      <p:ext uri="{BB962C8B-B14F-4D97-AF65-F5344CB8AC3E}">
        <p14:creationId xmlns:p14="http://schemas.microsoft.com/office/powerpoint/2010/main" xmlns="" val="414036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7C133-AA8D-44D7-B846-7180D0EB31EA}" type="datetimeFigureOut">
              <a:rPr lang="en-US" smtClean="0"/>
              <a:pPr/>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09D3C-1ADC-47DD-B922-2B5BE02FB69D}" type="slidenum">
              <a:rPr lang="en-US" smtClean="0"/>
              <a:pPr/>
              <a:t>‹#›</a:t>
            </a:fld>
            <a:endParaRPr lang="en-US"/>
          </a:p>
        </p:txBody>
      </p:sp>
    </p:spTree>
    <p:extLst>
      <p:ext uri="{BB962C8B-B14F-4D97-AF65-F5344CB8AC3E}">
        <p14:creationId xmlns:p14="http://schemas.microsoft.com/office/powerpoint/2010/main" xmlns="" val="394157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655718-48CF-45AA-A4F0-60AB84718FB7}" type="slidenum">
              <a:rPr lang="en-US" smtClean="0">
                <a:solidFill>
                  <a:prstClr val="black"/>
                </a:solidFill>
              </a:rPr>
              <a:pPr fontAlgn="base">
                <a:spcBef>
                  <a:spcPct val="0"/>
                </a:spcBef>
                <a:spcAft>
                  <a:spcPct val="0"/>
                </a:spcAft>
                <a:def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21</a:t>
            </a:fld>
            <a:endParaRPr lang="en-US"/>
          </a:p>
        </p:txBody>
      </p:sp>
    </p:spTree>
    <p:extLst>
      <p:ext uri="{BB962C8B-B14F-4D97-AF65-F5344CB8AC3E}">
        <p14:creationId xmlns:p14="http://schemas.microsoft.com/office/powerpoint/2010/main" xmlns="" val="423237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SUCCEED launching</a:t>
            </a:r>
            <a:r>
              <a:rPr lang="en-US" baseline="0" dirty="0" smtClean="0"/>
              <a:t> tomorrow to help develop markets, train workforce, and provide product testing and rating</a:t>
            </a:r>
            <a:endParaRPr lang="en-US" dirty="0" smtClean="0"/>
          </a:p>
          <a:p>
            <a:endParaRPr lang="en-US" dirty="0" smtClean="0"/>
          </a:p>
          <a:p>
            <a:r>
              <a:rPr lang="en-US" dirty="0" smtClean="0"/>
              <a:t>Mexico</a:t>
            </a:r>
            <a:r>
              <a:rPr lang="en-US" baseline="0" dirty="0" smtClean="0"/>
              <a:t> – arranging technical capacity interactions</a:t>
            </a:r>
          </a:p>
          <a:p>
            <a:endParaRPr lang="en-US" baseline="0" dirty="0" smtClean="0"/>
          </a:p>
          <a:p>
            <a:r>
              <a:rPr lang="en-US" baseline="0" dirty="0" smtClean="0"/>
              <a:t>US Cool Codes Collaborative – a loosely affiliated group of US groups that have developed model codes and proposals for cool surfaces (both clarifying definitions and greater stringency) for international standards (ASHRAE, IGCC), some state codes, and green building </a:t>
            </a:r>
            <a:r>
              <a:rPr lang="en-US" baseline="0" smtClean="0"/>
              <a:t>ratings systems.  </a:t>
            </a:r>
            <a:endParaRPr lang="en-US" baseline="0" dirty="0" smtClean="0"/>
          </a:p>
        </p:txBody>
      </p:sp>
      <p:sp>
        <p:nvSpPr>
          <p:cNvPr id="4" name="Slide Number Placeholder 3"/>
          <p:cNvSpPr>
            <a:spLocks noGrp="1"/>
          </p:cNvSpPr>
          <p:nvPr>
            <p:ph type="sldNum" sz="quarter" idx="10"/>
          </p:nvPr>
        </p:nvSpPr>
        <p:spPr/>
        <p:txBody>
          <a:bodyPr/>
          <a:lstStyle/>
          <a:p>
            <a:fld id="{44E09D3C-1ADC-47DD-B922-2B5BE02FB69D}" type="slidenum">
              <a:rPr lang="en-US" smtClean="0"/>
              <a:pPr/>
              <a:t>22</a:t>
            </a:fld>
            <a:endParaRPr lang="en-US"/>
          </a:p>
        </p:txBody>
      </p:sp>
    </p:spTree>
    <p:extLst>
      <p:ext uri="{BB962C8B-B14F-4D97-AF65-F5344CB8AC3E}">
        <p14:creationId xmlns:p14="http://schemas.microsoft.com/office/powerpoint/2010/main" xmlns="" val="342980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24</a:t>
            </a:fld>
            <a:endParaRPr lang="en-US"/>
          </a:p>
        </p:txBody>
      </p:sp>
    </p:spTree>
    <p:extLst>
      <p:ext uri="{BB962C8B-B14F-4D97-AF65-F5344CB8AC3E}">
        <p14:creationId xmlns:p14="http://schemas.microsoft.com/office/powerpoint/2010/main" xmlns="" val="331252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25</a:t>
            </a:fld>
            <a:endParaRPr lang="en-US"/>
          </a:p>
        </p:txBody>
      </p:sp>
    </p:spTree>
    <p:extLst>
      <p:ext uri="{BB962C8B-B14F-4D97-AF65-F5344CB8AC3E}">
        <p14:creationId xmlns:p14="http://schemas.microsoft.com/office/powerpoint/2010/main" xmlns="" val="45642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Bilateral approach</a:t>
            </a:r>
          </a:p>
          <a:p>
            <a:endParaRPr lang="en-US" dirty="0" smtClean="0"/>
          </a:p>
          <a:p>
            <a:r>
              <a:rPr lang="en-US" dirty="0" smtClean="0"/>
              <a:t>Shared projects?  Affordable housing</a:t>
            </a:r>
          </a:p>
          <a:p>
            <a:endParaRPr lang="en-US" dirty="0" smtClean="0"/>
          </a:p>
          <a:p>
            <a:r>
              <a:rPr lang="en-US" dirty="0" smtClean="0"/>
              <a:t>Do</a:t>
            </a:r>
            <a:r>
              <a:rPr lang="en-US" baseline="0" dirty="0" smtClean="0"/>
              <a:t> you want to do more collaborative work or one-on one?</a:t>
            </a:r>
            <a:endParaRPr lang="en-US" dirty="0" smtClean="0"/>
          </a:p>
        </p:txBody>
      </p:sp>
      <p:sp>
        <p:nvSpPr>
          <p:cNvPr id="4" name="Slide Number Placeholder 3"/>
          <p:cNvSpPr>
            <a:spLocks noGrp="1"/>
          </p:cNvSpPr>
          <p:nvPr>
            <p:ph type="sldNum" sz="quarter" idx="10"/>
          </p:nvPr>
        </p:nvSpPr>
        <p:spPr/>
        <p:txBody>
          <a:bodyPr/>
          <a:lstStyle/>
          <a:p>
            <a:fld id="{44E09D3C-1ADC-47DD-B922-2B5BE02FB69D}" type="slidenum">
              <a:rPr lang="en-US" smtClean="0"/>
              <a:pPr/>
              <a:t>28</a:t>
            </a:fld>
            <a:endParaRPr lang="en-US"/>
          </a:p>
        </p:txBody>
      </p:sp>
    </p:spTree>
    <p:extLst>
      <p:ext uri="{BB962C8B-B14F-4D97-AF65-F5344CB8AC3E}">
        <p14:creationId xmlns:p14="http://schemas.microsoft.com/office/powerpoint/2010/main" xmlns="" val="184049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Graham/</a:t>
            </a:r>
            <a:r>
              <a:rPr lang="en-US" dirty="0" err="1" smtClean="0"/>
              <a:t>Graziella</a:t>
            </a:r>
            <a:r>
              <a:rPr lang="en-US" baseline="0" dirty="0" smtClean="0"/>
              <a:t> – what is “</a:t>
            </a:r>
            <a:r>
              <a:rPr lang="en-US" baseline="0" dirty="0" err="1" smtClean="0"/>
              <a:t>announceable</a:t>
            </a:r>
            <a:r>
              <a:rPr lang="en-US" baseline="0" dirty="0" smtClean="0"/>
              <a:t>”?</a:t>
            </a:r>
          </a:p>
          <a:p>
            <a:endParaRPr lang="en-US" baseline="0" dirty="0" smtClean="0"/>
          </a:p>
          <a:p>
            <a:r>
              <a:rPr lang="en-US" baseline="0" dirty="0" smtClean="0"/>
              <a:t>Communicating to a higher level audience?  Roundtable, joint statement?  Statements from </a:t>
            </a:r>
            <a:r>
              <a:rPr lang="en-US" baseline="0" dirty="0" err="1" smtClean="0"/>
              <a:t>govts</a:t>
            </a:r>
            <a:r>
              <a:rPr lang="en-US" baseline="0" dirty="0" smtClean="0"/>
              <a:t> (invest $X by 2014 etc.) – can we create that message and work within the governments to announce this.  How to position so that ministers announce them?  </a:t>
            </a:r>
          </a:p>
          <a:p>
            <a:endParaRPr lang="en-US" baseline="0" dirty="0" smtClean="0"/>
          </a:p>
          <a:p>
            <a:r>
              <a:rPr lang="en-US" baseline="0" dirty="0" smtClean="0"/>
              <a:t>Could do a roundtable at the CEM? Deadline for topics is Oct 5</a:t>
            </a:r>
            <a:r>
              <a:rPr lang="en-US" baseline="30000" dirty="0" smtClean="0"/>
              <a:t>th  </a:t>
            </a:r>
            <a:r>
              <a:rPr lang="en-US" baseline="0" dirty="0" smtClean="0"/>
              <a:t>Prepare what we need from each country…funding etc.</a:t>
            </a:r>
          </a:p>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30</a:t>
            </a:fld>
            <a:endParaRPr lang="en-US"/>
          </a:p>
        </p:txBody>
      </p:sp>
    </p:spTree>
    <p:extLst>
      <p:ext uri="{BB962C8B-B14F-4D97-AF65-F5344CB8AC3E}">
        <p14:creationId xmlns:p14="http://schemas.microsoft.com/office/powerpoint/2010/main" xmlns="" val="5188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need this to be to be an active participant?</a:t>
            </a:r>
          </a:p>
          <a:p>
            <a:endParaRPr lang="en-US" baseline="0" dirty="0" smtClean="0"/>
          </a:p>
          <a:p>
            <a:r>
              <a:rPr lang="en-US" baseline="0" dirty="0" smtClean="0"/>
              <a:t>What is working? What isn’t?  How can we communicate better?  How frequently</a:t>
            </a:r>
          </a:p>
          <a:p>
            <a:endParaRPr lang="en-US" baseline="0" dirty="0" smtClean="0"/>
          </a:p>
          <a:p>
            <a:r>
              <a:rPr lang="en-US" baseline="0" dirty="0" smtClean="0"/>
              <a:t>How can we structure private sector engagement</a:t>
            </a:r>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31</a:t>
            </a:fld>
            <a:endParaRPr lang="en-US"/>
          </a:p>
        </p:txBody>
      </p:sp>
    </p:spTree>
    <p:extLst>
      <p:ext uri="{BB962C8B-B14F-4D97-AF65-F5344CB8AC3E}">
        <p14:creationId xmlns:p14="http://schemas.microsoft.com/office/powerpoint/2010/main" xmlns="" val="121731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Cities are warming at twice the rate, and urbanization</a:t>
            </a:r>
            <a:r>
              <a:rPr lang="en-US" baseline="0" dirty="0" smtClean="0"/>
              <a:t> is growing from 50% today to 80% by 2050.</a:t>
            </a:r>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6</a:t>
            </a:fld>
            <a:endParaRPr lang="en-US"/>
          </a:p>
        </p:txBody>
      </p:sp>
    </p:spTree>
    <p:extLst>
      <p:ext uri="{BB962C8B-B14F-4D97-AF65-F5344CB8AC3E}">
        <p14:creationId xmlns:p14="http://schemas.microsoft.com/office/powerpoint/2010/main" xmlns="" val="196813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graph is from New Orleans but is common to most AC-dependent locations.  At a particular threshold temperature, cities experience significant increases in electricity demand.  This is often the most expensive, peak energy – and often the electricity that generates congestion (brownouts, blackouts, congestion pricing), and requires utility investments in peaking power supply.  A similar chart</a:t>
            </a:r>
            <a:r>
              <a:rPr lang="en-US" sz="1200" baseline="0" dirty="0" smtClean="0"/>
              <a:t> for </a:t>
            </a:r>
            <a:r>
              <a:rPr lang="en-US" sz="1200" dirty="0" smtClean="0"/>
              <a:t>New</a:t>
            </a:r>
            <a:r>
              <a:rPr lang="en-US" sz="1200" baseline="0" dirty="0" smtClean="0"/>
              <a:t> York led the city to estimate that reducing their urban temperature by one degree would cut electricity use by nearly 500 million kWh and save them $100MM each year. </a:t>
            </a:r>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7</a:t>
            </a:fld>
            <a:endParaRPr lang="en-US"/>
          </a:p>
        </p:txBody>
      </p:sp>
    </p:spTree>
    <p:extLst>
      <p:ext uri="{BB962C8B-B14F-4D97-AF65-F5344CB8AC3E}">
        <p14:creationId xmlns:p14="http://schemas.microsoft.com/office/powerpoint/2010/main" xmlns="" val="107028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charset="0"/>
              </a:rPr>
              <a:t>The impact of the heat island is also seen in smog formation. This chart is based on data taken from BWI airport just south</a:t>
            </a:r>
            <a:r>
              <a:rPr lang="en-US" sz="1200" baseline="0" dirty="0" smtClean="0">
                <a:latin typeface="Calibri" charset="0"/>
              </a:rPr>
              <a:t> of the Baltimore.</a:t>
            </a:r>
            <a:r>
              <a:rPr lang="en-US" sz="1200" dirty="0" smtClean="0">
                <a:latin typeface="Calibri" charset="0"/>
              </a:rPr>
              <a:t> </a:t>
            </a:r>
          </a:p>
          <a:p>
            <a:endParaRPr lang="en-US" sz="1200" dirty="0" smtClean="0">
              <a:latin typeface="Calibri" charset="0"/>
            </a:endParaRPr>
          </a:p>
          <a:p>
            <a:r>
              <a:rPr lang="en-US" sz="1200" dirty="0" smtClean="0">
                <a:latin typeface="Calibri" charset="0"/>
              </a:rPr>
              <a:t>The formation of smog is highly sensitive to temperatures; the higher the temperature, the more likely smog will form.  This is because the compounds that form smog do so by “cooking.” Reduce urban heat and those compounds don’t reach their cooking temperature. We</a:t>
            </a:r>
            <a:r>
              <a:rPr lang="en-US" sz="1200" baseline="0" dirty="0" smtClean="0">
                <a:latin typeface="Calibri" charset="0"/>
              </a:rPr>
              <a:t> tend to pursue a mitigation strategy that focuses on reducing smog-forming compounds, but we could be well served to also work to cool urban spaces. </a:t>
            </a:r>
            <a:endParaRPr lang="en-US" sz="1200" dirty="0" smtClean="0">
              <a:latin typeface="Calibri" charset="0"/>
            </a:endParaRPr>
          </a:p>
          <a:p>
            <a:endParaRPr lang="en-US" sz="1200" dirty="0" smtClean="0">
              <a:latin typeface="Calibri" charset="0"/>
            </a:endParaRPr>
          </a:p>
          <a:p>
            <a:r>
              <a:rPr lang="en-US" sz="1200" dirty="0" smtClean="0">
                <a:latin typeface="Calibri" charset="0"/>
              </a:rPr>
              <a:t>I’ve alluded to this, but the estimated economic benefits</a:t>
            </a:r>
            <a:r>
              <a:rPr lang="en-US" sz="1200" baseline="0" dirty="0" smtClean="0">
                <a:latin typeface="Calibri" charset="0"/>
              </a:rPr>
              <a:t> in terms of energy efficiency and air quality improvements from greater reflectivity are eye-opening -- $10B per year.</a:t>
            </a:r>
            <a:endParaRPr lang="en-US" sz="120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8</a:t>
            </a:fld>
            <a:endParaRPr lang="en-US"/>
          </a:p>
        </p:txBody>
      </p:sp>
    </p:spTree>
    <p:extLst>
      <p:ext uri="{BB962C8B-B14F-4D97-AF65-F5344CB8AC3E}">
        <p14:creationId xmlns:p14="http://schemas.microsoft.com/office/powerpoint/2010/main" xmlns="" val="303068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material’s coolness is a function of how much light it reflects (or</a:t>
            </a:r>
            <a:r>
              <a:rPr lang="en-US" sz="1200" baseline="0" dirty="0" smtClean="0"/>
              <a:t> its </a:t>
            </a:r>
            <a:r>
              <a:rPr lang="en-US" sz="1200" dirty="0" smtClean="0"/>
              <a:t>solar reflectivity) and how quickly it radiates away stored heat (or its thermal emissivity).  Reflectivity is the more impactful variable in determining coolness.  When sunlight hits a roof – or any surface – some of it is reflected back into the atmosphere as sunlight, some</a:t>
            </a:r>
            <a:r>
              <a:rPr lang="en-US" sz="1200" baseline="0" dirty="0" smtClean="0"/>
              <a:t> heats the atmosphere,</a:t>
            </a:r>
            <a:r>
              <a:rPr lang="en-US" sz="1200" dirty="0" smtClean="0"/>
              <a:t> and some is degraded into heat on the rooftop.  Most of that heats the surface of the roof and is blown by wind to heat the surrounding area.  Some also heats the building (the</a:t>
            </a:r>
            <a:r>
              <a:rPr lang="en-US" sz="1200" baseline="0" dirty="0" smtClean="0"/>
              <a:t> amount that heats the building also depends on the amount of insulation, if any)</a:t>
            </a:r>
            <a:r>
              <a:rPr lang="en-US" sz="1200" dirty="0" smtClean="0"/>
              <a:t>.  </a:t>
            </a:r>
          </a:p>
          <a:p>
            <a:pPr defTabSz="904350">
              <a:defRPr/>
            </a:pPr>
            <a:endParaRPr lang="en-US" dirty="0" smtClean="0"/>
          </a:p>
          <a:p>
            <a:pPr defTabSz="904350">
              <a:defRPr/>
            </a:pPr>
            <a:r>
              <a:rPr lang="en-US" dirty="0" smtClean="0"/>
              <a:t>White roofs have high solar reflectance and significantly reduce the amount of light energy converted to heat.  As you can see on the right.</a:t>
            </a:r>
          </a:p>
          <a:p>
            <a:endParaRPr lang="en-US" dirty="0" smtClean="0"/>
          </a:p>
          <a:p>
            <a:r>
              <a:rPr lang="en-US" sz="1100" dirty="0" smtClean="0"/>
              <a:t>Here is a side by side picture of two roofs which are identical except for their color.   </a:t>
            </a:r>
            <a:r>
              <a:rPr lang="en-US" dirty="0" smtClean="0"/>
              <a:t>A new white roof reflects about 70-80% of sunlight that hits</a:t>
            </a:r>
            <a:r>
              <a:rPr lang="en-US" baseline="0" dirty="0" smtClean="0"/>
              <a:t> it</a:t>
            </a:r>
            <a:r>
              <a:rPr lang="en-US" dirty="0" smtClean="0"/>
              <a:t>. As the roof ages and weathers, it will reflect about 55-65% of incoming sunlight – that is still 40-50% more sunlight reflected than a dark roof. </a:t>
            </a:r>
            <a:r>
              <a:rPr lang="en-US" baseline="0" dirty="0" smtClean="0"/>
              <a:t>  At the same air temperature, a black roof will be approximately 36 degrees </a:t>
            </a:r>
            <a:r>
              <a:rPr lang="en-US" baseline="0" dirty="0" err="1" smtClean="0"/>
              <a:t>celsius</a:t>
            </a:r>
            <a:r>
              <a:rPr lang="en-US" baseline="0" dirty="0" smtClean="0"/>
              <a:t> hotter than a comparable white roof.  </a:t>
            </a:r>
            <a:endParaRPr lang="en-US" dirty="0" smtClean="0"/>
          </a:p>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10</a:t>
            </a:fld>
            <a:endParaRPr lang="en-US"/>
          </a:p>
        </p:txBody>
      </p:sp>
    </p:spTree>
    <p:extLst>
      <p:ext uri="{BB962C8B-B14F-4D97-AF65-F5344CB8AC3E}">
        <p14:creationId xmlns:p14="http://schemas.microsoft.com/office/powerpoint/2010/main" xmlns="" val="13807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CEM</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The Clean Energy Ministerial (CEM) is a high-level global forum established</a:t>
            </a:r>
            <a:r>
              <a:rPr lang="en-US" baseline="0" dirty="0" smtClean="0"/>
              <a:t> in 2010</a:t>
            </a:r>
            <a:r>
              <a:rPr lang="en-US" dirty="0" smtClean="0"/>
              <a:t> to promote policies and programs that advance clean energy technology, to share lessons learned and best practices, and to encourage the transition to a global clean energy economy. Initiatives are based on areas of common interest among participating governments and other stakeholders.</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r>
              <a:rPr lang="en-US" dirty="0" smtClean="0"/>
              <a:t>Participating governments account for 80 percent of global greenhouse gas emissions and 90 percent of global clean energy investment. They also fund the vast majority of public research and development in clean energy technologies. They are the world’s leading installers of wind turbines and solar </a:t>
            </a:r>
            <a:r>
              <a:rPr lang="en-US" dirty="0" err="1" smtClean="0"/>
              <a:t>photovoltaics</a:t>
            </a:r>
            <a:r>
              <a:rPr lang="en-US" dirty="0" smtClean="0"/>
              <a:t> as well as the primary markets for emerging options such as carbon capture and storage. They are also the world’s major producers and purchasers of key energy-consuming products such as automobiles, televisions, and other appliances. The 23 governments participating in CEM initiatives are Australia, Brazil, Canada, China, Denmark, the European Commission, Finland, France, Germany, India, Indonesia, Italy, Japan, Korea, Mexico, Norway, Russia, South Africa, Spain, Sweden, the United Arab Emirates, the United Kingdom, and the United States. </a:t>
            </a:r>
          </a:p>
          <a:p>
            <a:pPr eaLnBrk="1" hangingPunct="1">
              <a:spcBef>
                <a:spcPct val="0"/>
              </a:spcBef>
            </a:pPr>
            <a:endParaRPr lang="en-US" dirty="0" smtClean="0"/>
          </a:p>
          <a:p>
            <a:pPr eaLnBrk="1" hangingPunct="1">
              <a:spcBef>
                <a:spcPct val="0"/>
              </a:spcBef>
            </a:pPr>
            <a:r>
              <a:rPr lang="en-US" b="1" dirty="0" smtClean="0"/>
              <a:t>GSEP</a:t>
            </a:r>
          </a:p>
          <a:p>
            <a:pPr eaLnBrk="1" hangingPunct="1">
              <a:spcBef>
                <a:spcPct val="0"/>
              </a:spcBef>
            </a:pPr>
            <a:r>
              <a:rPr lang="en-US" b="0" dirty="0" smtClean="0"/>
              <a:t>14 Countries involved: </a:t>
            </a:r>
            <a:r>
              <a:rPr lang="en-GB" sz="1200" kern="1200" dirty="0" smtClean="0">
                <a:solidFill>
                  <a:schemeClr val="tx1"/>
                </a:solidFill>
                <a:latin typeface="+mn-lt"/>
                <a:ea typeface="+mn-ea"/>
                <a:cs typeface="+mn-cs"/>
              </a:rPr>
              <a:t>Japan and USA, Australia, Canada, Mexico, European Union, France, India, Korea, Russia, Finland,</a:t>
            </a:r>
            <a:r>
              <a:rPr lang="en-GB" sz="1200" kern="1200" baseline="0" dirty="0" smtClean="0">
                <a:solidFill>
                  <a:schemeClr val="tx1"/>
                </a:solidFill>
                <a:latin typeface="+mn-lt"/>
                <a:ea typeface="+mn-ea"/>
                <a:cs typeface="+mn-cs"/>
              </a:rPr>
              <a:t> South Africa, Denmark, Sweden. </a:t>
            </a:r>
            <a:endParaRPr lang="en-US" b="1" dirty="0" smtClean="0"/>
          </a:p>
          <a:p>
            <a:pPr eaLnBrk="1" hangingPunct="1">
              <a:spcBef>
                <a:spcPct val="0"/>
              </a:spcBef>
            </a:pPr>
            <a:endParaRPr lang="en-US" b="1" dirty="0" smtClean="0"/>
          </a:p>
          <a:p>
            <a:pPr eaLnBrk="1" hangingPunct="1">
              <a:spcBef>
                <a:spcPct val="0"/>
              </a:spcBef>
            </a:pPr>
            <a:r>
              <a:rPr lang="en-US" dirty="0" smtClean="0"/>
              <a:t>GSEP objectives are to significantly cut global energy use by:</a:t>
            </a:r>
          </a:p>
          <a:p>
            <a:pPr eaLnBrk="1" hangingPunct="1">
              <a:spcBef>
                <a:spcPct val="0"/>
              </a:spcBef>
              <a:buFont typeface="Arial" pitchFamily="34" charset="0"/>
              <a:buChar char="•"/>
            </a:pPr>
            <a:r>
              <a:rPr lang="en-US" dirty="0" smtClean="0"/>
              <a:t>Encouraging industrial facilities and commercial buildings to pursue continuous improvements in energy efficiency</a:t>
            </a:r>
          </a:p>
          <a:p>
            <a:pPr eaLnBrk="1" hangingPunct="1">
              <a:spcBef>
                <a:spcPct val="0"/>
              </a:spcBef>
              <a:buFont typeface="Arial" pitchFamily="34" charset="0"/>
              <a:buChar char="•"/>
            </a:pPr>
            <a:r>
              <a:rPr lang="en-US" dirty="0" smtClean="0"/>
              <a:t>Promoting public‐private partnerships for cooperation on specific technologies or in individual energy-intensive sectors</a:t>
            </a:r>
          </a:p>
          <a:p>
            <a:pPr eaLnBrk="1" hangingPunct="1">
              <a:spcBef>
                <a:spcPct val="0"/>
              </a:spcBef>
            </a:pPr>
            <a:endParaRPr lang="en-US" dirty="0" smtClean="0"/>
          </a:p>
          <a:p>
            <a:pPr eaLnBrk="1" hangingPunct="1">
              <a:spcBef>
                <a:spcPct val="0"/>
              </a:spcBef>
            </a:pPr>
            <a:r>
              <a:rPr lang="en-US" dirty="0" smtClean="0"/>
              <a:t>Within GSEP there are six working groups</a:t>
            </a: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2778C-ABA8-4CFF-B0DD-AF64855F3426}"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17</a:t>
            </a:fld>
            <a:endParaRPr lang="en-US"/>
          </a:p>
        </p:txBody>
      </p:sp>
    </p:spTree>
    <p:extLst>
      <p:ext uri="{BB962C8B-B14F-4D97-AF65-F5344CB8AC3E}">
        <p14:creationId xmlns:p14="http://schemas.microsoft.com/office/powerpoint/2010/main" xmlns="" val="346494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threads</a:t>
            </a:r>
            <a:r>
              <a:rPr lang="en-US" baseline="0" dirty="0" smtClean="0"/>
              <a:t> amongst countries</a:t>
            </a:r>
          </a:p>
          <a:p>
            <a:r>
              <a:rPr lang="en-US" baseline="0" dirty="0" smtClean="0"/>
              <a:t>Explain focus of working group (and collaborations with building envelope community)</a:t>
            </a:r>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18</a:t>
            </a:fld>
            <a:endParaRPr lang="en-US"/>
          </a:p>
        </p:txBody>
      </p:sp>
    </p:spTree>
    <p:extLst>
      <p:ext uri="{BB962C8B-B14F-4D97-AF65-F5344CB8AC3E}">
        <p14:creationId xmlns:p14="http://schemas.microsoft.com/office/powerpoint/2010/main" xmlns="" val="294131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D3C-1ADC-47DD-B922-2B5BE02FB69D}" type="slidenum">
              <a:rPr lang="en-US" smtClean="0"/>
              <a:pPr/>
              <a:t>20</a:t>
            </a:fld>
            <a:endParaRPr lang="en-US"/>
          </a:p>
        </p:txBody>
      </p:sp>
    </p:spTree>
    <p:extLst>
      <p:ext uri="{BB962C8B-B14F-4D97-AF65-F5344CB8AC3E}">
        <p14:creationId xmlns:p14="http://schemas.microsoft.com/office/powerpoint/2010/main" xmlns="" val="367363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A52C5-F6D4-4439-99A0-C36E9C1B531E}" type="datetime1">
              <a:rPr lang="en-US" smtClean="0"/>
              <a:pPr/>
              <a:t>10/2/2012</a:t>
            </a:fld>
            <a:endParaRPr lang="en-US"/>
          </a:p>
        </p:txBody>
      </p:sp>
      <p:sp>
        <p:nvSpPr>
          <p:cNvPr id="5" name="Footer Placeholder 4"/>
          <p:cNvSpPr>
            <a:spLocks noGrp="1"/>
          </p:cNvSpPr>
          <p:nvPr>
            <p:ph type="ftr" sz="quarter" idx="11"/>
          </p:nvPr>
        </p:nvSpPr>
        <p:spPr>
          <a:xfrm>
            <a:off x="5867400" y="6400800"/>
            <a:ext cx="2895600" cy="365125"/>
          </a:xfrm>
        </p:spPr>
        <p:txBody>
          <a:bodyPr/>
          <a:lstStyle/>
          <a:p>
            <a:endParaRPr lang="en-US" dirty="0"/>
          </a:p>
        </p:txBody>
      </p:sp>
      <p:sp>
        <p:nvSpPr>
          <p:cNvPr id="6" name="Slide Number Placeholder 5"/>
          <p:cNvSpPr>
            <a:spLocks noGrp="1"/>
          </p:cNvSpPr>
          <p:nvPr>
            <p:ph type="sldNum" sz="quarter" idx="12"/>
          </p:nvPr>
        </p:nvSpPr>
        <p:spPr>
          <a:xfrm>
            <a:off x="3505200" y="6400800"/>
            <a:ext cx="2133600" cy="365125"/>
          </a:xfrm>
        </p:spPr>
        <p:txBody>
          <a:bodyPr/>
          <a:lstStyle/>
          <a:p>
            <a:pPr algn="ctr"/>
            <a:r>
              <a:rPr lang="en-US" dirty="0" smtClean="0"/>
              <a:t>--</a:t>
            </a:r>
            <a:fld id="{95AE7F5F-E1C3-4203-BFE1-E0E1F810538C}" type="slidenum">
              <a:rPr lang="en-US" smtClean="0"/>
              <a:pPr algn="ctr"/>
              <a:t>‹#›</a:t>
            </a:fld>
            <a:r>
              <a:rPr lang="en-US" dirty="0" smtClean="0"/>
              <a: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E4254-D42F-46BA-A36C-CB283FBE8D2C}" type="datetime1">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1F1906E0-3DCF-4919-893F-10ECE3324F75}" type="datetime1">
              <a:rPr lang="en-US" smtClean="0">
                <a:solidFill>
                  <a:prstClr val="black">
                    <a:tint val="75000"/>
                  </a:prstClr>
                </a:solidFill>
              </a:rPr>
              <a:pPr>
                <a:def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EC042A-FC14-4764-80C0-67C4114A96D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E7B47-1E99-4A6B-A88B-7884838B8A74}" type="datetime1">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16EAD-5B83-4A19-8AEB-5C8E147ECB4D}" type="datetime1">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663D4-070E-4917-B07A-BFB9E9B87C5A}" type="datetime1">
              <a:rPr lang="en-US" smtClean="0"/>
              <a:pPr/>
              <a:t>10/2/2012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7E7B0-5543-468B-82D1-F73BA6EBF34B}" type="datetime1">
              <a:rPr lang="en-US" smtClean="0"/>
              <a:pPr/>
              <a:t>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4E358-4978-4CA8-80D2-24E8349B19C1}" type="datetime1">
              <a:rPr lang="en-US" smtClean="0"/>
              <a:pPr/>
              <a:t>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06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62200"/>
            <a:ext cx="3008313"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A3355-863E-4CE9-9388-401B65666D16}" type="datetime1">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702C8-FA87-4896-AE5E-99ECB509D46E}" type="datetime1">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2C9E2-4F28-45F2-9101-B017C55C6248}" type="datetime1">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E7F5F-E1C3-4203-BFE1-E0E1F8105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87D16-BD08-43E8-88EB-70CB3DB00BBA}" type="datetime1">
              <a:rPr lang="en-US" smtClean="0"/>
              <a:pPr/>
              <a:t>10/2/2012</a:t>
            </a:fld>
            <a:endParaRPr lang="en-US"/>
          </a:p>
        </p:txBody>
      </p:sp>
      <p:sp>
        <p:nvSpPr>
          <p:cNvPr id="5" name="Footer Placeholder 4"/>
          <p:cNvSpPr>
            <a:spLocks noGrp="1"/>
          </p:cNvSpPr>
          <p:nvPr>
            <p:ph type="ftr" sz="quarter" idx="3"/>
          </p:nvPr>
        </p:nvSpPr>
        <p:spPr>
          <a:xfrm>
            <a:off x="6324600" y="6340475"/>
            <a:ext cx="2667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733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a:t>
            </a:r>
            <a:fld id="{95AE7F5F-E1C3-4203-BFE1-E0E1F810538C}" type="slidenum">
              <a:rPr lang="en-US" smtClean="0"/>
              <a:pPr algn="ctr"/>
              <a:t>‹#›</a:t>
            </a:fld>
            <a:r>
              <a:rPr lang="en-US" dirty="0" smtClean="0"/>
              <a:t>--</a:t>
            </a:r>
            <a:endParaRPr lang="en-US" dirty="0"/>
          </a:p>
        </p:txBody>
      </p:sp>
      <p:sp>
        <p:nvSpPr>
          <p:cNvPr id="7" name="Rectangle 6"/>
          <p:cNvSpPr/>
          <p:nvPr/>
        </p:nvSpPr>
        <p:spPr>
          <a:xfrm>
            <a:off x="0" y="0"/>
            <a:ext cx="9144000" cy="914400"/>
          </a:xfrm>
          <a:prstGeom prst="rect">
            <a:avLst/>
          </a:prstGeom>
          <a:solidFill>
            <a:srgbClr val="0046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914400"/>
            <a:ext cx="9144000" cy="76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flipV="1">
            <a:off x="762000" y="6248400"/>
            <a:ext cx="8382000" cy="460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3"/>
          <p:cNvSpPr txBox="1">
            <a:spLocks noChangeArrowheads="1"/>
          </p:cNvSpPr>
          <p:nvPr/>
        </p:nvSpPr>
        <p:spPr bwMode="auto">
          <a:xfrm>
            <a:off x="0" y="6096000"/>
            <a:ext cx="4114800" cy="892175"/>
          </a:xfrm>
          <a:prstGeom prst="rect">
            <a:avLst/>
          </a:prstGeom>
          <a:noFill/>
          <a:ln w="9525">
            <a:noFill/>
            <a:miter lim="800000"/>
            <a:headEnd/>
            <a:tailEnd/>
          </a:ln>
        </p:spPr>
        <p:txBody>
          <a:bodyPr>
            <a:spAutoFit/>
          </a:bodyPr>
          <a:lstStyle/>
          <a:p>
            <a:r>
              <a:rPr lang="en-US" sz="1600" b="1" dirty="0">
                <a:solidFill>
                  <a:srgbClr val="92D050"/>
                </a:solidFill>
                <a:latin typeface="Impact" pitchFamily="34" charset="0"/>
              </a:rPr>
              <a:t>GSEP</a:t>
            </a:r>
          </a:p>
          <a:p>
            <a:r>
              <a:rPr lang="en-US" sz="1400" dirty="0">
                <a:latin typeface="Impact" pitchFamily="34" charset="0"/>
              </a:rPr>
              <a:t>Global Superior Energy</a:t>
            </a:r>
          </a:p>
          <a:p>
            <a:r>
              <a:rPr lang="en-US" sz="1400" dirty="0">
                <a:latin typeface="Impact" pitchFamily="34" charset="0"/>
              </a:rPr>
              <a:t>Performance Partnership</a:t>
            </a:r>
          </a:p>
          <a:p>
            <a:r>
              <a:rPr lang="en-US" sz="800" dirty="0">
                <a:latin typeface="Britannic Bold" pitchFamily="34" charset="0"/>
              </a:rPr>
              <a:t>	</a:t>
            </a:r>
            <a:endParaRPr lang="en-US" sz="1600" dirty="0">
              <a:solidFill>
                <a:srgbClr val="92D050"/>
              </a:solidFill>
              <a:latin typeface="Rockwell" pitchFamily="18" charset="0"/>
            </a:endParaRPr>
          </a:p>
        </p:txBody>
      </p:sp>
      <p:sp>
        <p:nvSpPr>
          <p:cNvPr id="2"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spcBef>
          <a:spcPct val="0"/>
        </a:spcBef>
        <a:buNone/>
        <a:defRPr sz="2500" kern="1200">
          <a:solidFill>
            <a:schemeClr val="bg1"/>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Rockwell"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ockwell"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ockwell"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ockwell"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ockwell"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1981200"/>
            <a:ext cx="9144000" cy="4876800"/>
          </a:xfrm>
          <a:prstGeom prst="rect">
            <a:avLst/>
          </a:prstGeom>
          <a:solidFill>
            <a:srgbClr val="0046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905000"/>
            <a:ext cx="9144000" cy="76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0A5D0-1CD8-4727-A9BB-C9F7F2828CA3}" type="datetime1">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39074-0F19-4991-999F-152DCD29D6CA}"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6629400" y="0"/>
            <a:ext cx="2514600" cy="276225"/>
          </a:xfrm>
          <a:prstGeom prst="rect">
            <a:avLst/>
          </a:prstGeom>
          <a:noFill/>
        </p:spPr>
        <p:txBody>
          <a:bodyPr>
            <a:spAutoFit/>
          </a:bodyPr>
          <a:lstStyle/>
          <a:p>
            <a:pPr>
              <a:defRPr/>
            </a:pPr>
            <a:r>
              <a:rPr lang="en-US" sz="1200" i="1" dirty="0">
                <a:solidFill>
                  <a:srgbClr val="1F497D">
                    <a:lumMod val="75000"/>
                  </a:srgbClr>
                </a:solidFill>
                <a:latin typeface="Rockwell" pitchFamily="18" charset="0"/>
              </a:rPr>
              <a:t>An initiative of:</a:t>
            </a:r>
          </a:p>
        </p:txBody>
      </p:sp>
      <p:pic>
        <p:nvPicPr>
          <p:cNvPr id="10" name="Picture 4" descr="http://upload.wikimedia.org/wikipedia/commons/6/60/IPEEC_logo.jpg"/>
          <p:cNvPicPr>
            <a:picLocks noChangeAspect="1" noChangeArrowheads="1"/>
          </p:cNvPicPr>
          <p:nvPr/>
        </p:nvPicPr>
        <p:blipFill>
          <a:blip r:embed="rId3" cstate="print"/>
          <a:srcRect/>
          <a:stretch>
            <a:fillRect/>
          </a:stretch>
        </p:blipFill>
        <p:spPr bwMode="auto">
          <a:xfrm>
            <a:off x="6731000" y="1122363"/>
            <a:ext cx="1295400" cy="706437"/>
          </a:xfrm>
          <a:prstGeom prst="rect">
            <a:avLst/>
          </a:prstGeom>
          <a:noFill/>
          <a:ln w="9525">
            <a:noFill/>
            <a:miter lim="800000"/>
            <a:headEnd/>
            <a:tailEnd/>
          </a:ln>
        </p:spPr>
      </p:pic>
      <p:pic>
        <p:nvPicPr>
          <p:cNvPr id="11" name="Picture 9"/>
          <p:cNvPicPr>
            <a:picLocks noChangeAspect="1" noChangeArrowheads="1"/>
          </p:cNvPicPr>
          <p:nvPr/>
        </p:nvPicPr>
        <p:blipFill>
          <a:blip r:embed="rId4" cstate="print"/>
          <a:srcRect/>
          <a:stretch>
            <a:fillRect/>
          </a:stretch>
        </p:blipFill>
        <p:spPr bwMode="auto">
          <a:xfrm>
            <a:off x="6731000" y="334963"/>
            <a:ext cx="2184400" cy="655637"/>
          </a:xfrm>
          <a:prstGeom prst="rect">
            <a:avLst/>
          </a:prstGeom>
          <a:noFill/>
          <a:ln w="9525">
            <a:noFill/>
            <a:miter lim="800000"/>
            <a:headEnd/>
            <a:tailEnd/>
          </a:ln>
        </p:spPr>
      </p:pic>
      <p:sp>
        <p:nvSpPr>
          <p:cNvPr id="12" name="TextBox 13"/>
          <p:cNvSpPr txBox="1">
            <a:spLocks noChangeArrowheads="1"/>
          </p:cNvSpPr>
          <p:nvPr/>
        </p:nvSpPr>
        <p:spPr bwMode="auto">
          <a:xfrm>
            <a:off x="0" y="0"/>
            <a:ext cx="4114800" cy="1538288"/>
          </a:xfrm>
          <a:prstGeom prst="rect">
            <a:avLst/>
          </a:prstGeom>
          <a:noFill/>
          <a:ln w="9525">
            <a:noFill/>
            <a:miter lim="800000"/>
            <a:headEnd/>
            <a:tailEnd/>
          </a:ln>
        </p:spPr>
        <p:txBody>
          <a:bodyPr>
            <a:spAutoFit/>
          </a:bodyPr>
          <a:lstStyle/>
          <a:p>
            <a:r>
              <a:rPr lang="en-US" sz="2800" b="1" dirty="0">
                <a:solidFill>
                  <a:srgbClr val="92D050"/>
                </a:solidFill>
                <a:latin typeface="Impact" pitchFamily="34" charset="0"/>
              </a:rPr>
              <a:t>GSEP</a:t>
            </a:r>
          </a:p>
          <a:p>
            <a:r>
              <a:rPr lang="en-US" sz="2400" dirty="0">
                <a:solidFill>
                  <a:prstClr val="black"/>
                </a:solidFill>
                <a:latin typeface="Impact" pitchFamily="34" charset="0"/>
              </a:rPr>
              <a:t>Global Superior Energy</a:t>
            </a:r>
          </a:p>
          <a:p>
            <a:r>
              <a:rPr lang="en-US" sz="2400" dirty="0">
                <a:solidFill>
                  <a:prstClr val="black"/>
                </a:solidFill>
                <a:latin typeface="Impact" pitchFamily="34" charset="0"/>
              </a:rPr>
              <a:t>Performance Partnership</a:t>
            </a:r>
          </a:p>
          <a:p>
            <a:r>
              <a:rPr lang="en-US" dirty="0">
                <a:solidFill>
                  <a:prstClr val="black"/>
                </a:solidFill>
                <a:latin typeface="Impact" pitchFamily="34" charset="0"/>
              </a:rPr>
              <a:t>	</a:t>
            </a:r>
            <a:endParaRPr lang="en-US" sz="1600" dirty="0">
              <a:solidFill>
                <a:srgbClr val="92D050"/>
              </a:solidFill>
              <a:latin typeface="Rockwell"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438400"/>
            <a:ext cx="9144000" cy="3276600"/>
          </a:xfrm>
          <a:prstGeom prst="rect">
            <a:avLst/>
          </a:prstGeom>
        </p:spPr>
        <p:txBody>
          <a:bodyPr rtlCol="0" anchor="t">
            <a:normAutofit/>
          </a:bodyPr>
          <a:lstStyle/>
          <a:p>
            <a:pPr>
              <a:defRPr/>
            </a:pPr>
            <a:r>
              <a:rPr lang="en-US" sz="2700" dirty="0" smtClean="0">
                <a:solidFill>
                  <a:srgbClr val="92D050"/>
                </a:solidFill>
                <a:latin typeface="Rockwell" pitchFamily="18" charset="0"/>
                <a:cs typeface="Tahoma" pitchFamily="34" charset="0"/>
              </a:rPr>
              <a:t/>
            </a:r>
            <a:br>
              <a:rPr lang="en-US" sz="2700" dirty="0" smtClean="0">
                <a:solidFill>
                  <a:srgbClr val="92D050"/>
                </a:solidFill>
                <a:latin typeface="Rockwell" pitchFamily="18" charset="0"/>
                <a:cs typeface="Tahoma" pitchFamily="34" charset="0"/>
              </a:rPr>
            </a:br>
            <a:r>
              <a:rPr lang="en-US" sz="3200" dirty="0" smtClean="0">
                <a:solidFill>
                  <a:srgbClr val="92D050"/>
                </a:solidFill>
                <a:latin typeface="Rockwell" pitchFamily="18" charset="0"/>
                <a:cs typeface="Tahoma" pitchFamily="34" charset="0"/>
              </a:rPr>
              <a:t/>
            </a:r>
            <a:br>
              <a:rPr lang="en-US" sz="3200" dirty="0" smtClean="0">
                <a:solidFill>
                  <a:srgbClr val="92D050"/>
                </a:solidFill>
                <a:latin typeface="Rockwell" pitchFamily="18" charset="0"/>
                <a:cs typeface="Tahoma" pitchFamily="34" charset="0"/>
              </a:rPr>
            </a:br>
            <a:r>
              <a:rPr lang="en-US" sz="2200" dirty="0" smtClean="0">
                <a:solidFill>
                  <a:schemeClr val="bg1"/>
                </a:solidFill>
                <a:latin typeface="Rockwell" pitchFamily="18" charset="0"/>
                <a:cs typeface="Tahoma" pitchFamily="34" charset="0"/>
              </a:rPr>
              <a:t/>
            </a:r>
            <a:br>
              <a:rPr lang="en-US" sz="2200" dirty="0" smtClean="0">
                <a:solidFill>
                  <a:schemeClr val="bg1"/>
                </a:solidFill>
                <a:latin typeface="Rockwell" pitchFamily="18" charset="0"/>
                <a:cs typeface="Tahoma" pitchFamily="34" charset="0"/>
              </a:rPr>
            </a:br>
            <a:r>
              <a:rPr lang="en-US" sz="2200" dirty="0" smtClean="0">
                <a:solidFill>
                  <a:schemeClr val="bg1"/>
                </a:solidFill>
                <a:latin typeface="Rockwell" pitchFamily="18" charset="0"/>
                <a:cs typeface="Tahoma" pitchFamily="34" charset="0"/>
              </a:rPr>
              <a:t/>
            </a:r>
            <a:br>
              <a:rPr lang="en-US" sz="2200" dirty="0" smtClean="0">
                <a:solidFill>
                  <a:schemeClr val="bg1"/>
                </a:solidFill>
                <a:latin typeface="Rockwell" pitchFamily="18" charset="0"/>
                <a:cs typeface="Tahoma" pitchFamily="34" charset="0"/>
              </a:rPr>
            </a:br>
            <a:r>
              <a:rPr lang="en-US" sz="3100" dirty="0">
                <a:solidFill>
                  <a:schemeClr val="bg1"/>
                </a:solidFill>
                <a:latin typeface="Rockwell" pitchFamily="18" charset="0"/>
                <a:cs typeface="Tahoma" pitchFamily="34" charset="0"/>
              </a:rPr>
              <a:t/>
            </a:r>
            <a:br>
              <a:rPr lang="en-US" sz="3100" dirty="0">
                <a:solidFill>
                  <a:schemeClr val="bg1"/>
                </a:solidFill>
                <a:latin typeface="Rockwell" pitchFamily="18" charset="0"/>
                <a:cs typeface="Tahoma" pitchFamily="34" charset="0"/>
              </a:rPr>
            </a:br>
            <a:endParaRPr lang="en-US" sz="3100" dirty="0">
              <a:solidFill>
                <a:schemeClr val="bg1"/>
              </a:solidFill>
              <a:latin typeface="Rockwell" pitchFamily="18" charset="0"/>
              <a:cs typeface="Tahoma" pitchFamily="34" charset="0"/>
            </a:endParaRPr>
          </a:p>
        </p:txBody>
      </p:sp>
      <p:sp>
        <p:nvSpPr>
          <p:cNvPr id="7" name="Rectangle 6"/>
          <p:cNvSpPr/>
          <p:nvPr/>
        </p:nvSpPr>
        <p:spPr>
          <a:xfrm>
            <a:off x="0" y="1905000"/>
            <a:ext cx="9144000" cy="76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4" name="AutoShape 2" descr="data:image/jpg;base64,/9j/4AAQSkZJRgABAQAAAQABAAD/2wCEAAkGBhQPERQUEhQUExUWFhgWFhcXGR0bGxoUHiIVHBoWHhwfHCkeIyUnGRwcIjEkIykpLCwuFx4xQTAqNSY3LCkBCQoKDgwOGg8PGS8kHiQtNi00MC01KTUqNTEpLSouMCwxLC4sLCwsKSw1LC0pLC0tLCkpNCksLCksLCwsLyw1LP/AABEIAFcAoAMBIgACEQEDEQH/xAAcAAABBQEBAQAAAAAAAAAAAAAAAwQFBgcCAQj/xAA8EAACAQMCAwUFBgUCBwAAAAABAgMABBESIQUGMRMiQVFhBzJCcZEjUmKBobEUFRZy0TPCJIKSosHw8v/EABoBAAIDAQEAAAAAAAAAAAAAAAAFAQIDBAb/xAAqEQACAgEDAwMDBQEAAAAAAAAAAQIDEQQhMRITQSJRYSORoTIzcYHhFP/aAAwDAQACEQMRAD8A3GivM17QAUUU2v79II2kkOFQZP8AgepqUm3hENpLLOeJ8UjtozJKwRR5+J8gOpPpWa8e9qE0hK2wES/eIBc+vkP1qN4rd3PFZiyxu4GyqoJVB5Z6Z8z400uOS7xRk28mPTB/QHNO6NJVV+611ex56/XXXP6Kaj7ryRN/xiebPaTSv/c7Y+mcVHLMyHKsynzUkH6il54ypKsCpHUEYI+YO9NXpnhJbHJBtvcm+F+0G9tSNMzSL92Xvg+mT3voa0zk/wBp0F8RFIBBOdgpOVc/gbz/AAnf51i9vZSTNoiR5G+6ilj9BUm3s+4hjV/Cy+fVc/TVmuHUUUy/VhP+htp7bFxuj6Jr2qB7OecJZD/B3qulyi5QyAq0kY65z1YeY6jfwNX8UisrdculjWMlJZQUUUVmWCiiigAooooAKKKKAK5y1Z3ccsxuZA6k90ZzvnqB8Ix4VOXN6kQzI6IPNmA/eqVyE+J7wsTgHJ/6pN665Wsl4jJNc3A7TDaUVtwo69PkQPrTG6n1ylN7LHC9/gUafUvtwjWt5N8v2e+WXO2vUlGY3Vx5qwP7VC8b4eb6ZYWJEMeJJcbanPuR/TJPzFQPNFn/AC2aK4thoDEq6D3TjfGPUZ+WKu9pgrrXo+H+oGP0xWMo9pK2D2fHwzeNjvcqbFhrn2a8f6Z7zjzU1s38LaYhSMAMUABz10jy9T1JqpW/Nd1E2pZ5SfJmLA/MNkVOc9cuyx3EkoRmjkOoMoJwT1Bx0386rdpwWe4bTFE7k+SnA+ZOw/M06ohT2k9uN84/Ijvnf32t1vsl7eMGicRsY+NcOFxoCzqjEEdQ651J6qcbA9Misz5b5fe/uFhTYHvO33UGMn5+A9SK1XSODcKIdgZNLYx4zPnCjzx+ymo72PcOCwSzfE8mgf2oB/uJ+grihc6qrHHjOENZVdyyClzjcb84cZTgcKW1igSSRdTORkhRtqPmxOcZ2GDtWanm68Da/wCKuNWc/wCocZ+Xu/pWh+1zlaaaRLmFGkUR6HCjLLgkhsDcjBPTpj1rL4uGSyNpSKV2PRVRif2rfSqt19T3b5yWtclPHjwbJ7PuYv5vARcqDPbOpDgYO+dMg8jsykDY/I4q+g1n/s45bbhNrPPdkRlwGYE+5GgbGT0ydR2HoOtR8nP8i8Ekuk7sr3Escf4NTsQfmqfqKWW1ddj7fGcfG4whLEV1cmg3/MFvbnE08MR8nkVTj5E5p9HIGAIIIIyCOhHnWc+zbkSB7VLq6jW4nn+0LSjXhTnA72d8bknfetGRAoAAAAGAB0A8qwtjGL6YvOC8W3uzqiiisiwUUUUAFFFFAGf8lNmW+9Qx/wC6SkvZ5x6OHXFIwTUQ6s2wJwAQT08B+tXmTh6qsvZoqs4bOABqbBxmqnyRy4DDKLmAbuMdou+wwcZ3xmmvershZKXnp/nYRf8ANbTZVGD3XVvvjcb898UW6aG3gIlbVk6TkZOwGRt4kny2q82MPZxomc6FVfoAKbWHAoLckxRIhO2QN8fOkrriQt51WQ4SXZWPQSj4SfDUMEeoNctk1ZFV1rZfdndVVKqcrrWsywtuEvBSuIe06dJHVYogFYr3tROxI3wQPCmU/tWucd2OFT54Y/7qkOfOS3LtcW6lg28iDqG8WA8c+IrOpRg4Ox8qb0U6a2ClGKE192qpscZSYvxrjs142qeQuR0HRV+QGwrS/ZFchrN08UmbI9GCkH9/pWSvVg5C5qFhcfaE9jIAsn4SPdf8snPoT5VbV09VLjBcGmju6bVKb5LVzn7Tp7K6eCKGMhAvek1EtkA5ABGB9elQD+2u7xtDb58+/wDtrq1+0Pkv+YxrcWpVpVXoCMSx9Rg9MjO3gc4rFr23aJikisjDYqwwR+Rrm01VFkF6d/IytnbCb32JLmXne74gNM8nczns0GlM+BI6n8yauHC+WJLvlvTGpMgledF8W0sQQPUrnHrWaRwNIyogLM5CqB4sSAB9a+muC2SWFtbwEgaVSIfikxv9Tk0auapjFQXnP2NqV1ZbKb7L+e7c2kdvPIkMsA0YkIXUozggnAzjYjqMVo0cgYAgggjII3BHmDUJxXlOxuXDT28DuxwCQAzHcncYJ2zUta26RIqRqFRQFVV2AUbAAUqtlCT6oprJ1RTWzF6K510nDeI/usG2DZHTBzgg9D0PSsSwtRXmqkkulZ2QHvKqsR5K2oKfz0t9KAFqKKKACvMV7RQAVH8c4Qt3C8T/ABdD5N4H/wB9akKKmMnF5XJWUVNOMuGZF/Ul7w1zCzZ0fC41DHgVOxwfnXl57R5JAQ1tasSMZZCf0J/81o/MHLUV8mmQYYe6495f8j0rK+Pci3NqSdBlT78YJ29V6j9vWnlFunv/AFJKR5++nU6faMm4ffBVpKbvTiQ03c0zOOskeC833VjtBKQvXQw1Jn5Hp+WKnJva/O4+1trSQjxZW/Ysaqthwma6bTBE8p/CMgfM9B+ZrSOUPZCEIlvtLkbiFd1B/Gfi/tG3qa4NQ6IeqaWfyNtP3ZLEePwJ+zPlNp524lcRpGGJaCNV0rk7GQL4DHu+eSfKtF4vw4zqgBC6ZA+/jgMMfrT5VAGBUTzMZNEYi1ZaaMEKxUlN8jUBkD1pLOyVs88DWMVFYIZORyqoFdBpC4IByrdi0LyL+LVpf107nO9djkomMglVJjlQYLMA79iNa7DT3UOwHxHfck8Lxy6ibscCR0RVZ2RsdpqgGrIPeXTIxzhc9mfWupuN3adsBocxtcNvE3uRrGyIMP8AFk4bf88Vf6nuGwrJym/aLoaNY1mMqrjGkFkLKNuhAYEZA38c7IwcmOiIv2LBFjTsyG7NtAnXUQOh+0DdDup36ELLx+5eRlVI1+1EYDKxZF16dRAYZBTvA7Abdc7NpeO3JJkUAmJbnUoRyj6WtiqqQ250lhq8DqGnaoXc4yGwv/RzouUkUybgyMCS6dmkels56ldW+QCc4J6yPLnAmtdWpg2UVQBnYB7hwMnwAlA/5ajIeYZhL2eFzrGEZXLurTTocNnChY0Dbg7elc3/ABO4t5p2G4LME1JIy9xIykKhWxl2Zu8B8JG5wANTfpbDYuFFR3BrqWVXaUBcSMqqAQQoONyScn1GBUjXO1h4LhRRRUAFFFFABQaKKAGV3waCb/Uhjc+bICfrjNNo+U7RTkW0Gf7F/wAVLUVZTklhMr0Re+BOKEIAFAUDwAwPoKUooqpYKh+Z+YBYwiUrrzIkeCwQAscZLHYAVMVG8e4ZFcRYmZkVHWQOr6CrKchtXhvVo46l1cEMYW/O1sSqPIEkKhiBqZBlDIB2oXQcxgsN9wp8q9i57s204m94sACjgjSFZiRp7oCMrZOBg5rmLlK1lGvLTByrFjIXDlUaEEnO/cYg+deWvIttEoVVJwkqDUxI0yqispAxkYRR59d961+l8keo6TnuzIJ7UqACTqjkXGE7X4lHWPvDzHTNJX/OixXa2+jOqJZdTOFJVteyRkanYafdG+9Rlt7N+4EmlDg3Ec0g0se7EgRI1LuzAHHeJJyCRt1qx3PLkclx/EapVfSqMFcqrIpYhWUbEZY1LVSe2WR6it8E9o0dxMmqHsBIkeqR9fxCV4kz2ek90MclgNzgtgmpf+ubfIOSI2iaUOyupYBo0XShTLBi4wR18M0QclWg0qAT2YhGkuTtGsiR5Gfuu3Xr+VctyDasgRxK6rGYl1yMxWPUjhQT91kXHlipk6W/IeoXh53tHaNVlyZNOnuPjvawoLacKSUYYYg5Uij+trTQHMjBWVmRjG4DqpQEple9u64xnOds15HyVbDT3WOkwndjuYjIUyBt1kbPnTd+RY/+FRWbsbeUyqjkucgARxqxPdQddO+dK1XFXyT6iz0UUVgWCiiigAooooAKKKKACiiigAqL47YtKqaArmOVZCjHAcDO2cEZ3yM+Kj50UVKeHkCPbh9y84cZiGVIxJkIgUh49A7rEt3s+o+7uz49YXSCaUSNhY3YSB9OEETgx9mNsmTvavl5YoorWM31Iq0Jx8Eu2CkO6Rk50CXU6krH9rqbb3gx07jvZxvinB4Jda4+9le0d5G7Rs6Wdspv8PY6QAB1HUY3KKh2sOkb2/Lt0kca9VWONGjWUqSypIurX1xrKt/84qR4Xwe4jlWSSQvuwk75wU0RhcL0H2gZtumo+dFFQ7WyVEsQr2iisyT/2Q=="/>
          <p:cNvSpPr>
            <a:spLocks noChangeAspect="1" noChangeArrowheads="1"/>
          </p:cNvSpPr>
          <p:nvPr/>
        </p:nvSpPr>
        <p:spPr bwMode="auto">
          <a:xfrm>
            <a:off x="134938" y="-409575"/>
            <a:ext cx="1524000" cy="828675"/>
          </a:xfrm>
          <a:prstGeom prst="rect">
            <a:avLst/>
          </a:prstGeom>
          <a:noFill/>
          <a:ln w="9525">
            <a:noFill/>
            <a:miter lim="800000"/>
            <a:headEnd/>
            <a:tailEnd/>
          </a:ln>
        </p:spPr>
        <p:txBody>
          <a:bodyPr/>
          <a:lstStyle/>
          <a:p>
            <a:endParaRPr lang="en-US">
              <a:solidFill>
                <a:prstClr val="black"/>
              </a:solidFill>
            </a:endParaRPr>
          </a:p>
        </p:txBody>
      </p:sp>
      <p:sp>
        <p:nvSpPr>
          <p:cNvPr id="2055" name="AutoShape 4" descr="data:image/jpg;base64,/9j/4AAQSkZJRgABAQAAAQABAAD/2wCEAAkGBhQPERQUEhQUExUWFhgWFhcXGR0bGxoUHiIVHBoWHhwfHCkeIyUnGRwcIjEkIykpLCwuFx4xQTAqNSY3LCkBCQoKDgwOGg8PGS8kHiQtNi00MC01KTUqNTEpLSouMCwxLC4sLCwsKSw1LC0pLC0tLCkpNCksLCksLCwsLyw1LP/AABEIAFcAoAMBIgACEQEDEQH/xAAcAAABBQEBAQAAAAAAAAAAAAAAAwQFBgcCAQj/xAA8EAACAQMCAwUFBgUCBwAAAAABAgMABBESIQUGMRMiQVFhBzJCcZEjUmKBobEUFRZy0TPCJIKSosHw8v/EABoBAAIDAQEAAAAAAAAAAAAAAAAFAQIDBAb/xAAqEQACAgEDAwMDBQEAAAAAAAAAAQIDEQQhMRITQSJRYSORoTIzcYHhFP/aAAwDAQACEQMRAD8A3GivM17QAUUU2v79II2kkOFQZP8AgepqUm3hENpLLOeJ8UjtozJKwRR5+J8gOpPpWa8e9qE0hK2wES/eIBc+vkP1qN4rd3PFZiyxu4GyqoJVB5Z6Z8z400uOS7xRk28mPTB/QHNO6NJVV+611ex56/XXXP6Kaj7ryRN/xiebPaTSv/c7Y+mcVHLMyHKsynzUkH6il54ypKsCpHUEYI+YO9NXpnhJbHJBtvcm+F+0G9tSNMzSL92Xvg+mT3voa0zk/wBp0F8RFIBBOdgpOVc/gbz/AAnf51i9vZSTNoiR5G+6ilj9BUm3s+4hjV/Cy+fVc/TVmuHUUUy/VhP+htp7bFxuj6Jr2qB7OecJZD/B3qulyi5QyAq0kY65z1YeY6jfwNX8UisrdculjWMlJZQUUUVmWCiiigAooooAKKKKAK5y1Z3ccsxuZA6k90ZzvnqB8Ix4VOXN6kQzI6IPNmA/eqVyE+J7wsTgHJ/6pN665Wsl4jJNc3A7TDaUVtwo69PkQPrTG6n1ylN7LHC9/gUafUvtwjWt5N8v2e+WXO2vUlGY3Vx5qwP7VC8b4eb6ZYWJEMeJJcbanPuR/TJPzFQPNFn/AC2aK4thoDEq6D3TjfGPUZ+WKu9pgrrXo+H+oGP0xWMo9pK2D2fHwzeNjvcqbFhrn2a8f6Z7zjzU1s38LaYhSMAMUABz10jy9T1JqpW/Nd1E2pZ5SfJmLA/MNkVOc9cuyx3EkoRmjkOoMoJwT1Bx0386rdpwWe4bTFE7k+SnA+ZOw/M06ohT2k9uN84/Ijvnf32t1vsl7eMGicRsY+NcOFxoCzqjEEdQ651J6qcbA9Misz5b5fe/uFhTYHvO33UGMn5+A9SK1XSODcKIdgZNLYx4zPnCjzx+ymo72PcOCwSzfE8mgf2oB/uJ+grihc6qrHHjOENZVdyyClzjcb84cZTgcKW1igSSRdTORkhRtqPmxOcZ2GDtWanm68Da/wCKuNWc/wCocZ+Xu/pWh+1zlaaaRLmFGkUR6HCjLLgkhsDcjBPTpj1rL4uGSyNpSKV2PRVRif2rfSqt19T3b5yWtclPHjwbJ7PuYv5vARcqDPbOpDgYO+dMg8jsykDY/I4q+g1n/s45bbhNrPPdkRlwGYE+5GgbGT0ydR2HoOtR8nP8i8Ekuk7sr3Escf4NTsQfmqfqKWW1ddj7fGcfG4whLEV1cmg3/MFvbnE08MR8nkVTj5E5p9HIGAIIIIyCOhHnWc+zbkSB7VLq6jW4nn+0LSjXhTnA72d8bknfetGRAoAAAAGAB0A8qwtjGL6YvOC8W3uzqiiisiwUUUUAFFFFAGf8lNmW+9Qx/wC6SkvZ5x6OHXFIwTUQ6s2wJwAQT08B+tXmTh6qsvZoqs4bOABqbBxmqnyRy4DDKLmAbuMdou+wwcZ3xmmvershZKXnp/nYRf8ANbTZVGD3XVvvjcb898UW6aG3gIlbVk6TkZOwGRt4kny2q82MPZxomc6FVfoAKbWHAoLckxRIhO2QN8fOkrriQt51WQ4SXZWPQSj4SfDUMEeoNctk1ZFV1rZfdndVVKqcrrWsywtuEvBSuIe06dJHVYogFYr3tROxI3wQPCmU/tWucd2OFT54Y/7qkOfOS3LtcW6lg28iDqG8WA8c+IrOpRg4Ox8qb0U6a2ClGKE192qpscZSYvxrjs142qeQuR0HRV+QGwrS/ZFchrN08UmbI9GCkH9/pWSvVg5C5qFhcfaE9jIAsn4SPdf8snPoT5VbV09VLjBcGmju6bVKb5LVzn7Tp7K6eCKGMhAvek1EtkA5ABGB9elQD+2u7xtDb58+/wDtrq1+0Pkv+YxrcWpVpVXoCMSx9Rg9MjO3gc4rFr23aJikisjDYqwwR+Rrm01VFkF6d/IytnbCb32JLmXne74gNM8nczns0GlM+BI6n8yauHC+WJLvlvTGpMgledF8W0sQQPUrnHrWaRwNIyogLM5CqB4sSAB9a+muC2SWFtbwEgaVSIfikxv9Tk0auapjFQXnP2NqV1ZbKb7L+e7c2kdvPIkMsA0YkIXUozggnAzjYjqMVo0cgYAgggjII3BHmDUJxXlOxuXDT28DuxwCQAzHcncYJ2zUta26RIqRqFRQFVV2AUbAAUqtlCT6oprJ1RTWzF6K510nDeI/usG2DZHTBzgg9D0PSsSwtRXmqkkulZ2QHvKqsR5K2oKfz0t9KAFqKKKACvMV7RQAVH8c4Qt3C8T/ABdD5N4H/wB9akKKmMnF5XJWUVNOMuGZF/Ul7w1zCzZ0fC41DHgVOxwfnXl57R5JAQ1tasSMZZCf0J/81o/MHLUV8mmQYYe6495f8j0rK+Pci3NqSdBlT78YJ29V6j9vWnlFunv/AFJKR5++nU6faMm4ffBVpKbvTiQ03c0zOOskeC833VjtBKQvXQw1Jn5Hp+WKnJva/O4+1trSQjxZW/Ysaqthwma6bTBE8p/CMgfM9B+ZrSOUPZCEIlvtLkbiFd1B/Gfi/tG3qa4NQ6IeqaWfyNtP3ZLEePwJ+zPlNp524lcRpGGJaCNV0rk7GQL4DHu+eSfKtF4vw4zqgBC6ZA+/jgMMfrT5VAGBUTzMZNEYi1ZaaMEKxUlN8jUBkD1pLOyVs88DWMVFYIZORyqoFdBpC4IByrdi0LyL+LVpf107nO9djkomMglVJjlQYLMA79iNa7DT3UOwHxHfck8Lxy6ibscCR0RVZ2RsdpqgGrIPeXTIxzhc9mfWupuN3adsBocxtcNvE3uRrGyIMP8AFk4bf88Vf6nuGwrJym/aLoaNY1mMqrjGkFkLKNuhAYEZA38c7IwcmOiIv2LBFjTsyG7NtAnXUQOh+0DdDup36ELLx+5eRlVI1+1EYDKxZF16dRAYZBTvA7Abdc7NpeO3JJkUAmJbnUoRyj6WtiqqQ250lhq8DqGnaoXc4yGwv/RzouUkUybgyMCS6dmkels56ldW+QCc4J6yPLnAmtdWpg2UVQBnYB7hwMnwAlA/5ajIeYZhL2eFzrGEZXLurTTocNnChY0Dbg7elc3/ABO4t5p2G4LME1JIy9xIykKhWxl2Zu8B8JG5wANTfpbDYuFFR3BrqWVXaUBcSMqqAQQoONyScn1GBUjXO1h4LhRRRUAFFFFABQaKKAGV3waCb/Uhjc+bICfrjNNo+U7RTkW0Gf7F/wAVLUVZTklhMr0Re+BOKEIAFAUDwAwPoKUooqpYKh+Z+YBYwiUrrzIkeCwQAscZLHYAVMVG8e4ZFcRYmZkVHWQOr6CrKchtXhvVo46l1cEMYW/O1sSqPIEkKhiBqZBlDIB2oXQcxgsN9wp8q9i57s204m94sACjgjSFZiRp7oCMrZOBg5rmLlK1lGvLTByrFjIXDlUaEEnO/cYg+deWvIttEoVVJwkqDUxI0yqispAxkYRR59d961+l8keo6TnuzIJ7UqACTqjkXGE7X4lHWPvDzHTNJX/OixXa2+jOqJZdTOFJVteyRkanYafdG+9Rlt7N+4EmlDg3Ec0g0se7EgRI1LuzAHHeJJyCRt1qx3PLkclx/EapVfSqMFcqrIpYhWUbEZY1LVSe2WR6it8E9o0dxMmqHsBIkeqR9fxCV4kz2ek90MclgNzgtgmpf+ubfIOSI2iaUOyupYBo0XShTLBi4wR18M0QclWg0qAT2YhGkuTtGsiR5Gfuu3Xr+VctyDasgRxK6rGYl1yMxWPUjhQT91kXHlipk6W/IeoXh53tHaNVlyZNOnuPjvawoLacKSUYYYg5Uij+trTQHMjBWVmRjG4DqpQEple9u64xnOds15HyVbDT3WOkwndjuYjIUyBt1kbPnTd+RY/+FRWbsbeUyqjkucgARxqxPdQddO+dK1XFXyT6iz0UUVgWCiiigAooooAKKKKACiiigAqL47YtKqaArmOVZCjHAcDO2cEZ3yM+Kj50UVKeHkCPbh9y84cZiGVIxJkIgUh49A7rEt3s+o+7uz49YXSCaUSNhY3YSB9OEETgx9mNsmTvavl5YoorWM31Iq0Jx8Eu2CkO6Rk50CXU6krH9rqbb3gx07jvZxvinB4Jda4+9le0d5G7Rs6Wdspv8PY6QAB1HUY3KKh2sOkb2/Lt0kca9VWONGjWUqSypIurX1xrKt/84qR4Xwe4jlWSSQvuwk75wU0RhcL0H2gZtumo+dFFQ7WyVEsQr2iisyT/2Q=="/>
          <p:cNvSpPr>
            <a:spLocks noChangeAspect="1" noChangeArrowheads="1"/>
          </p:cNvSpPr>
          <p:nvPr/>
        </p:nvSpPr>
        <p:spPr bwMode="auto">
          <a:xfrm>
            <a:off x="134938" y="-409575"/>
            <a:ext cx="1524000" cy="828675"/>
          </a:xfrm>
          <a:prstGeom prst="rect">
            <a:avLst/>
          </a:prstGeom>
          <a:noFill/>
          <a:ln w="9525">
            <a:noFill/>
            <a:miter lim="800000"/>
            <a:headEnd/>
            <a:tailEnd/>
          </a:ln>
        </p:spPr>
        <p:txBody>
          <a:bodyPr/>
          <a:lstStyle/>
          <a:p>
            <a:endParaRPr lang="en-US">
              <a:solidFill>
                <a:prstClr val="black"/>
              </a:solidFill>
            </a:endParaRPr>
          </a:p>
        </p:txBody>
      </p:sp>
      <p:sp>
        <p:nvSpPr>
          <p:cNvPr id="2056" name="AutoShape 6" descr="data:image/jpg;base64,/9j/4AAQSkZJRgABAQAAAQABAAD/2wCEAAkGBhQPERQUEhQUExUWFhgWFhcXGR0bGxoUHiIVHBoWHhwfHCkeIyUnGRwcIjEkIykpLCwuFx4xQTAqNSY3LCkBCQoKDgwOGg8PGS8kHiQtNi00MC01KTUqNTEpLSouMCwxLC4sLCwsKSw1LC0pLC0tLCkpNCksLCksLCwsLyw1LP/AABEIAFcAoAMBIgACEQEDEQH/xAAcAAABBQEBAQAAAAAAAAAAAAAAAwQFBgcCAQj/xAA8EAACAQMCAwUFBgUCBwAAAAABAgMABBESIQUGMRMiQVFhBzJCcZEjUmKBobEUFRZy0TPCJIKSosHw8v/EABoBAAIDAQEAAAAAAAAAAAAAAAAFAQIDBAb/xAAqEQACAgEDAwMDBQEAAAAAAAAAAQIDEQQhMRITQSJRYSORoTIzcYHhFP/aAAwDAQACEQMRAD8A3GivM17QAUUU2v79II2kkOFQZP8AgepqUm3hENpLLOeJ8UjtozJKwRR5+J8gOpPpWa8e9qE0hK2wES/eIBc+vkP1qN4rd3PFZiyxu4GyqoJVB5Z6Z8z400uOS7xRk28mPTB/QHNO6NJVV+611ex56/XXXP6Kaj7ryRN/xiebPaTSv/c7Y+mcVHLMyHKsynzUkH6il54ypKsCpHUEYI+YO9NXpnhJbHJBtvcm+F+0G9tSNMzSL92Xvg+mT3voa0zk/wBp0F8RFIBBOdgpOVc/gbz/AAnf51i9vZSTNoiR5G+6ilj9BUm3s+4hjV/Cy+fVc/TVmuHUUUy/VhP+htp7bFxuj6Jr2qB7OecJZD/B3qulyi5QyAq0kY65z1YeY6jfwNX8UisrdculjWMlJZQUUUVmWCiiigAooooAKKKKAK5y1Z3ccsxuZA6k90ZzvnqB8Ix4VOXN6kQzI6IPNmA/eqVyE+J7wsTgHJ/6pN665Wsl4jJNc3A7TDaUVtwo69PkQPrTG6n1ylN7LHC9/gUafUvtwjWt5N8v2e+WXO2vUlGY3Vx5qwP7VC8b4eb6ZYWJEMeJJcbanPuR/TJPzFQPNFn/AC2aK4thoDEq6D3TjfGPUZ+WKu9pgrrXo+H+oGP0xWMo9pK2D2fHwzeNjvcqbFhrn2a8f6Z7zjzU1s38LaYhSMAMUABz10jy9T1JqpW/Nd1E2pZ5SfJmLA/MNkVOc9cuyx3EkoRmjkOoMoJwT1Bx0386rdpwWe4bTFE7k+SnA+ZOw/M06ohT2k9uN84/Ijvnf32t1vsl7eMGicRsY+NcOFxoCzqjEEdQ651J6qcbA9Misz5b5fe/uFhTYHvO33UGMn5+A9SK1XSODcKIdgZNLYx4zPnCjzx+ymo72PcOCwSzfE8mgf2oB/uJ+grihc6qrHHjOENZVdyyClzjcb84cZTgcKW1igSSRdTORkhRtqPmxOcZ2GDtWanm68Da/wCKuNWc/wCocZ+Xu/pWh+1zlaaaRLmFGkUR6HCjLLgkhsDcjBPTpj1rL4uGSyNpSKV2PRVRif2rfSqt19T3b5yWtclPHjwbJ7PuYv5vARcqDPbOpDgYO+dMg8jsykDY/I4q+g1n/s45bbhNrPPdkRlwGYE+5GgbGT0ydR2HoOtR8nP8i8Ekuk7sr3Escf4NTsQfmqfqKWW1ddj7fGcfG4whLEV1cmg3/MFvbnE08MR8nkVTj5E5p9HIGAIIIIyCOhHnWc+zbkSB7VLq6jW4nn+0LSjXhTnA72d8bknfetGRAoAAAAGAB0A8qwtjGL6YvOC8W3uzqiiisiwUUUUAFFFFAGf8lNmW+9Qx/wC6SkvZ5x6OHXFIwTUQ6s2wJwAQT08B+tXmTh6qsvZoqs4bOABqbBxmqnyRy4DDKLmAbuMdou+wwcZ3xmmvershZKXnp/nYRf8ANbTZVGD3XVvvjcb898UW6aG3gIlbVk6TkZOwGRt4kny2q82MPZxomc6FVfoAKbWHAoLckxRIhO2QN8fOkrriQt51WQ4SXZWPQSj4SfDUMEeoNctk1ZFV1rZfdndVVKqcrrWsywtuEvBSuIe06dJHVYogFYr3tROxI3wQPCmU/tWucd2OFT54Y/7qkOfOS3LtcW6lg28iDqG8WA8c+IrOpRg4Ox8qb0U6a2ClGKE192qpscZSYvxrjs142qeQuR0HRV+QGwrS/ZFchrN08UmbI9GCkH9/pWSvVg5C5qFhcfaE9jIAsn4SPdf8snPoT5VbV09VLjBcGmju6bVKb5LVzn7Tp7K6eCKGMhAvek1EtkA5ABGB9elQD+2u7xtDb58+/wDtrq1+0Pkv+YxrcWpVpVXoCMSx9Rg9MjO3gc4rFr23aJikisjDYqwwR+Rrm01VFkF6d/IytnbCb32JLmXne74gNM8nczns0GlM+BI6n8yauHC+WJLvlvTGpMgledF8W0sQQPUrnHrWaRwNIyogLM5CqB4sSAB9a+muC2SWFtbwEgaVSIfikxv9Tk0auapjFQXnP2NqV1ZbKb7L+e7c2kdvPIkMsA0YkIXUozggnAzjYjqMVo0cgYAgggjII3BHmDUJxXlOxuXDT28DuxwCQAzHcncYJ2zUta26RIqRqFRQFVV2AUbAAUqtlCT6oprJ1RTWzF6K510nDeI/usG2DZHTBzgg9D0PSsSwtRXmqkkulZ2QHvKqsR5K2oKfz0t9KAFqKKKACvMV7RQAVH8c4Qt3C8T/ABdD5N4H/wB9akKKmMnF5XJWUVNOMuGZF/Ul7w1zCzZ0fC41DHgVOxwfnXl57R5JAQ1tasSMZZCf0J/81o/MHLUV8mmQYYe6495f8j0rK+Pci3NqSdBlT78YJ29V6j9vWnlFunv/AFJKR5++nU6faMm4ffBVpKbvTiQ03c0zOOskeC833VjtBKQvXQw1Jn5Hp+WKnJva/O4+1trSQjxZW/Ysaqthwma6bTBE8p/CMgfM9B+ZrSOUPZCEIlvtLkbiFd1B/Gfi/tG3qa4NQ6IeqaWfyNtP3ZLEePwJ+zPlNp524lcRpGGJaCNV0rk7GQL4DHu+eSfKtF4vw4zqgBC6ZA+/jgMMfrT5VAGBUTzMZNEYi1ZaaMEKxUlN8jUBkD1pLOyVs88DWMVFYIZORyqoFdBpC4IByrdi0LyL+LVpf107nO9djkomMglVJjlQYLMA79iNa7DT3UOwHxHfck8Lxy6ibscCR0RVZ2RsdpqgGrIPeXTIxzhc9mfWupuN3adsBocxtcNvE3uRrGyIMP8AFk4bf88Vf6nuGwrJym/aLoaNY1mMqrjGkFkLKNuhAYEZA38c7IwcmOiIv2LBFjTsyG7NtAnXUQOh+0DdDup36ELLx+5eRlVI1+1EYDKxZF16dRAYZBTvA7Abdc7NpeO3JJkUAmJbnUoRyj6WtiqqQ250lhq8DqGnaoXc4yGwv/RzouUkUybgyMCS6dmkels56ldW+QCc4J6yPLnAmtdWpg2UVQBnYB7hwMnwAlA/5ajIeYZhL2eFzrGEZXLurTTocNnChY0Dbg7elc3/ABO4t5p2G4LME1JIy9xIykKhWxl2Zu8B8JG5wANTfpbDYuFFR3BrqWVXaUBcSMqqAQQoONyScn1GBUjXO1h4LhRRRUAFFFFABQaKKAGV3waCb/Uhjc+bICfrjNNo+U7RTkW0Gf7F/wAVLUVZTklhMr0Re+BOKEIAFAUDwAwPoKUooqpYKh+Z+YBYwiUrrzIkeCwQAscZLHYAVMVG8e4ZFcRYmZkVHWQOr6CrKchtXhvVo46l1cEMYW/O1sSqPIEkKhiBqZBlDIB2oXQcxgsN9wp8q9i57s204m94sACjgjSFZiRp7oCMrZOBg5rmLlK1lGvLTByrFjIXDlUaEEnO/cYg+deWvIttEoVVJwkqDUxI0yqispAxkYRR59d961+l8keo6TnuzIJ7UqACTqjkXGE7X4lHWPvDzHTNJX/OixXa2+jOqJZdTOFJVteyRkanYafdG+9Rlt7N+4EmlDg3Ec0g0se7EgRI1LuzAHHeJJyCRt1qx3PLkclx/EapVfSqMFcqrIpYhWUbEZY1LVSe2WR6it8E9o0dxMmqHsBIkeqR9fxCV4kz2ek90MclgNzgtgmpf+ubfIOSI2iaUOyupYBo0XShTLBi4wR18M0QclWg0qAT2YhGkuTtGsiR5Gfuu3Xr+VctyDasgRxK6rGYl1yMxWPUjhQT91kXHlipk6W/IeoXh53tHaNVlyZNOnuPjvawoLacKSUYYYg5Uij+trTQHMjBWVmRjG4DqpQEple9u64xnOds15HyVbDT3WOkwndjuYjIUyBt1kbPnTd+RY/+FRWbsbeUyqjkucgARxqxPdQddO+dK1XFXyT6iz0UUVgWCiiigAooooAKKKKACiiigAqL47YtKqaArmOVZCjHAcDO2cEZ3yM+Kj50UVKeHkCPbh9y84cZiGVIxJkIgUh49A7rEt3s+o+7uz49YXSCaUSNhY3YSB9OEETgx9mNsmTvavl5YoorWM31Iq0Jx8Eu2CkO6Rk50CXU6krH9rqbb3gx07jvZxvinB4Jda4+9le0d5G7Rs6Wdspv8PY6QAB1HUY3KKh2sOkb2/Lt0kca9VWONGjWUqSypIurX1xrKt/84qR4Xwe4jlWSSQvuwk75wU0RhcL0H2gZtumo+dFFQ7WyVEsQr2iisyT/2Q=="/>
          <p:cNvSpPr>
            <a:spLocks noChangeAspect="1" noChangeArrowheads="1"/>
          </p:cNvSpPr>
          <p:nvPr/>
        </p:nvSpPr>
        <p:spPr bwMode="auto">
          <a:xfrm>
            <a:off x="134938" y="-409575"/>
            <a:ext cx="1524000" cy="828675"/>
          </a:xfrm>
          <a:prstGeom prst="rect">
            <a:avLst/>
          </a:prstGeom>
          <a:noFill/>
          <a:ln w="9525">
            <a:noFill/>
            <a:miter lim="800000"/>
            <a:headEnd/>
            <a:tailEnd/>
          </a:ln>
        </p:spPr>
        <p:txBody>
          <a:bodyPr/>
          <a:lstStyle/>
          <a:p>
            <a:endParaRPr lang="en-US">
              <a:solidFill>
                <a:prstClr val="black"/>
              </a:solidFill>
            </a:endParaRPr>
          </a:p>
        </p:txBody>
      </p:sp>
      <p:sp>
        <p:nvSpPr>
          <p:cNvPr id="2057" name="AutoShape 8" descr="data:image/jpg;base64,/9j/4AAQSkZJRgABAQAAAQABAAD/2wCEAAkGBhQPERQUEhQUExUWFhgWFhcXGR0bGxoUHiIVHBoWHhwfHCkeIyUnGRwcIjEkIykpLCwuFx4xQTAqNSY3LCkBCQoKDgwOGg8PGS8kHiQtNi00MC01KTUqNTEpLSouMCwxLC4sLCwsKSw1LC0pLC0tLCkpNCksLCksLCwsLyw1LP/AABEIAFcAoAMBIgACEQEDEQH/xAAcAAABBQEBAQAAAAAAAAAAAAAAAwQFBgcCAQj/xAA8EAACAQMCAwUFBgUCBwAAAAABAgMABBESIQUGMRMiQVFhBzJCcZEjUmKBobEUFRZy0TPCJIKSosHw8v/EABoBAAIDAQEAAAAAAAAAAAAAAAAFAQIDBAb/xAAqEQACAgEDAwMDBQEAAAAAAAAAAQIDEQQhMRITQSJRYSORoTIzcYHhFP/aAAwDAQACEQMRAD8A3GivM17QAUUU2v79II2kkOFQZP8AgepqUm3hENpLLOeJ8UjtozJKwRR5+J8gOpPpWa8e9qE0hK2wES/eIBc+vkP1qN4rd3PFZiyxu4GyqoJVB5Z6Z8z400uOS7xRk28mPTB/QHNO6NJVV+611ex56/XXXP6Kaj7ryRN/xiebPaTSv/c7Y+mcVHLMyHKsynzUkH6il54ypKsCpHUEYI+YO9NXpnhJbHJBtvcm+F+0G9tSNMzSL92Xvg+mT3voa0zk/wBp0F8RFIBBOdgpOVc/gbz/AAnf51i9vZSTNoiR5G+6ilj9BUm3s+4hjV/Cy+fVc/TVmuHUUUy/VhP+htp7bFxuj6Jr2qB7OecJZD/B3qulyi5QyAq0kY65z1YeY6jfwNX8UisrdculjWMlJZQUUUVmWCiiigAooooAKKKKAK5y1Z3ccsxuZA6k90ZzvnqB8Ix4VOXN6kQzI6IPNmA/eqVyE+J7wsTgHJ/6pN665Wsl4jJNc3A7TDaUVtwo69PkQPrTG6n1ylN7LHC9/gUafUvtwjWt5N8v2e+WXO2vUlGY3Vx5qwP7VC8b4eb6ZYWJEMeJJcbanPuR/TJPzFQPNFn/AC2aK4thoDEq6D3TjfGPUZ+WKu9pgrrXo+H+oGP0xWMo9pK2D2fHwzeNjvcqbFhrn2a8f6Z7zjzU1s38LaYhSMAMUABz10jy9T1JqpW/Nd1E2pZ5SfJmLA/MNkVOc9cuyx3EkoRmjkOoMoJwT1Bx0386rdpwWe4bTFE7k+SnA+ZOw/M06ohT2k9uN84/Ijvnf32t1vsl7eMGicRsY+NcOFxoCzqjEEdQ651J6qcbA9Misz5b5fe/uFhTYHvO33UGMn5+A9SK1XSODcKIdgZNLYx4zPnCjzx+ymo72PcOCwSzfE8mgf2oB/uJ+grihc6qrHHjOENZVdyyClzjcb84cZTgcKW1igSSRdTORkhRtqPmxOcZ2GDtWanm68Da/wCKuNWc/wCocZ+Xu/pWh+1zlaaaRLmFGkUR6HCjLLgkhsDcjBPTpj1rL4uGSyNpSKV2PRVRif2rfSqt19T3b5yWtclPHjwbJ7PuYv5vARcqDPbOpDgYO+dMg8jsykDY/I4q+g1n/s45bbhNrPPdkRlwGYE+5GgbGT0ydR2HoOtR8nP8i8Ekuk7sr3Escf4NTsQfmqfqKWW1ddj7fGcfG4whLEV1cmg3/MFvbnE08MR8nkVTj5E5p9HIGAIIIIyCOhHnWc+zbkSB7VLq6jW4nn+0LSjXhTnA72d8bknfetGRAoAAAAGAB0A8qwtjGL6YvOC8W3uzqiiisiwUUUUAFFFFAGf8lNmW+9Qx/wC6SkvZ5x6OHXFIwTUQ6s2wJwAQT08B+tXmTh6qsvZoqs4bOABqbBxmqnyRy4DDKLmAbuMdou+wwcZ3xmmvershZKXnp/nYRf8ANbTZVGD3XVvvjcb898UW6aG3gIlbVk6TkZOwGRt4kny2q82MPZxomc6FVfoAKbWHAoLckxRIhO2QN8fOkrriQt51WQ4SXZWPQSj4SfDUMEeoNctk1ZFV1rZfdndVVKqcrrWsywtuEvBSuIe06dJHVYogFYr3tROxI3wQPCmU/tWucd2OFT54Y/7qkOfOS3LtcW6lg28iDqG8WA8c+IrOpRg4Ox8qb0U6a2ClGKE192qpscZSYvxrjs142qeQuR0HRV+QGwrS/ZFchrN08UmbI9GCkH9/pWSvVg5C5qFhcfaE9jIAsn4SPdf8snPoT5VbV09VLjBcGmju6bVKb5LVzn7Tp7K6eCKGMhAvek1EtkA5ABGB9elQD+2u7xtDb58+/wDtrq1+0Pkv+YxrcWpVpVXoCMSx9Rg9MjO3gc4rFr23aJikisjDYqwwR+Rrm01VFkF6d/IytnbCb32JLmXne74gNM8nczns0GlM+BI6n8yauHC+WJLvlvTGpMgledF8W0sQQPUrnHrWaRwNIyogLM5CqB4sSAB9a+muC2SWFtbwEgaVSIfikxv9Tk0auapjFQXnP2NqV1ZbKb7L+e7c2kdvPIkMsA0YkIXUozggnAzjYjqMVo0cgYAgggjII3BHmDUJxXlOxuXDT28DuxwCQAzHcncYJ2zUta26RIqRqFRQFVV2AUbAAUqtlCT6oprJ1RTWzF6K510nDeI/usG2DZHTBzgg9D0PSsSwtRXmqkkulZ2QHvKqsR5K2oKfz0t9KAFqKKKACvMV7RQAVH8c4Qt3C8T/ABdD5N4H/wB9akKKmMnF5XJWUVNOMuGZF/Ul7w1zCzZ0fC41DHgVOxwfnXl57R5JAQ1tasSMZZCf0J/81o/MHLUV8mmQYYe6495f8j0rK+Pci3NqSdBlT78YJ29V6j9vWnlFunv/AFJKR5++nU6faMm4ffBVpKbvTiQ03c0zOOskeC833VjtBKQvXQw1Jn5Hp+WKnJva/O4+1trSQjxZW/Ysaqthwma6bTBE8p/CMgfM9B+ZrSOUPZCEIlvtLkbiFd1B/Gfi/tG3qa4NQ6IeqaWfyNtP3ZLEePwJ+zPlNp524lcRpGGJaCNV0rk7GQL4DHu+eSfKtF4vw4zqgBC6ZA+/jgMMfrT5VAGBUTzMZNEYi1ZaaMEKxUlN8jUBkD1pLOyVs88DWMVFYIZORyqoFdBpC4IByrdi0LyL+LVpf107nO9djkomMglVJjlQYLMA79iNa7DT3UOwHxHfck8Lxy6ibscCR0RVZ2RsdpqgGrIPeXTIxzhc9mfWupuN3adsBocxtcNvE3uRrGyIMP8AFk4bf88Vf6nuGwrJym/aLoaNY1mMqrjGkFkLKNuhAYEZA38c7IwcmOiIv2LBFjTsyG7NtAnXUQOh+0DdDup36ELLx+5eRlVI1+1EYDKxZF16dRAYZBTvA7Abdc7NpeO3JJkUAmJbnUoRyj6WtiqqQ250lhq8DqGnaoXc4yGwv/RzouUkUybgyMCS6dmkels56ldW+QCc4J6yPLnAmtdWpg2UVQBnYB7hwMnwAlA/5ajIeYZhL2eFzrGEZXLurTTocNnChY0Dbg7elc3/ABO4t5p2G4LME1JIy9xIykKhWxl2Zu8B8JG5wANTfpbDYuFFR3BrqWVXaUBcSMqqAQQoONyScn1GBUjXO1h4LhRRRUAFFFFABQaKKAGV3waCb/Uhjc+bICfrjNNo+U7RTkW0Gf7F/wAVLUVZTklhMr0Re+BOKEIAFAUDwAwPoKUooqpYKh+Z+YBYwiUrrzIkeCwQAscZLHYAVMVG8e4ZFcRYmZkVHWQOr6CrKchtXhvVo46l1cEMYW/O1sSqPIEkKhiBqZBlDIB2oXQcxgsN9wp8q9i57s204m94sACjgjSFZiRp7oCMrZOBg5rmLlK1lGvLTByrFjIXDlUaEEnO/cYg+deWvIttEoVVJwkqDUxI0yqispAxkYRR59d961+l8keo6TnuzIJ7UqACTqjkXGE7X4lHWPvDzHTNJX/OixXa2+jOqJZdTOFJVteyRkanYafdG+9Rlt7N+4EmlDg3Ec0g0se7EgRI1LuzAHHeJJyCRt1qx3PLkclx/EapVfSqMFcqrIpYhWUbEZY1LVSe2WR6it8E9o0dxMmqHsBIkeqR9fxCV4kz2ek90MclgNzgtgmpf+ubfIOSI2iaUOyupYBo0XShTLBi4wR18M0QclWg0qAT2YhGkuTtGsiR5Gfuu3Xr+VctyDasgRxK6rGYl1yMxWPUjhQT91kXHlipk6W/IeoXh53tHaNVlyZNOnuPjvawoLacKSUYYYg5Uij+trTQHMjBWVmRjG4DqpQEple9u64xnOds15HyVbDT3WOkwndjuYjIUyBt1kbPnTd+RY/+FRWbsbeUyqjkucgARxqxPdQddO+dK1XFXyT6iz0UUVgWCiiigAooooAKKKKACiiigAqL47YtKqaArmOVZCjHAcDO2cEZ3yM+Kj50UVKeHkCPbh9y84cZiGVIxJkIgUh49A7rEt3s+o+7uz49YXSCaUSNhY3YSB9OEETgx9mNsmTvavl5YoorWM31Iq0Jx8Eu2CkO6Rk50CXU6krH9rqbb3gx07jvZxvinB4Jda4+9le0d5G7Rs6Wdspv8PY6QAB1HUY3KKh2sOkb2/Lt0kca9VWONGjWUqSypIurX1xrKt/84qR4Xwe4jlWSSQvuwk75wU0RhcL0H2gZtumo+dFFQ7WyVEsQr2iisyT/2Q=="/>
          <p:cNvSpPr>
            <a:spLocks noChangeAspect="1" noChangeArrowheads="1"/>
          </p:cNvSpPr>
          <p:nvPr/>
        </p:nvSpPr>
        <p:spPr bwMode="auto">
          <a:xfrm>
            <a:off x="134938" y="-409575"/>
            <a:ext cx="1524000" cy="828675"/>
          </a:xfrm>
          <a:prstGeom prst="rect">
            <a:avLst/>
          </a:prstGeom>
          <a:noFill/>
          <a:ln w="9525">
            <a:noFill/>
            <a:miter lim="800000"/>
            <a:headEnd/>
            <a:tailEnd/>
          </a:ln>
        </p:spPr>
        <p:txBody>
          <a:bodyPr/>
          <a:lstStyle/>
          <a:p>
            <a:endParaRPr lang="en-US">
              <a:solidFill>
                <a:prstClr val="black"/>
              </a:solidFill>
            </a:endParaRPr>
          </a:p>
        </p:txBody>
      </p:sp>
      <p:sp>
        <p:nvSpPr>
          <p:cNvPr id="8" name="TextBox 7"/>
          <p:cNvSpPr txBox="1"/>
          <p:nvPr/>
        </p:nvSpPr>
        <p:spPr>
          <a:xfrm>
            <a:off x="175480" y="2133600"/>
            <a:ext cx="8851188" cy="3662541"/>
          </a:xfrm>
          <a:prstGeom prst="rect">
            <a:avLst/>
          </a:prstGeom>
          <a:noFill/>
        </p:spPr>
        <p:txBody>
          <a:bodyPr wrap="squar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rPr>
              <a:t>Cool Roofs and Pavements Working Group Meeting</a:t>
            </a:r>
          </a:p>
          <a:p>
            <a:pPr algn="ct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endParaRPr>
          </a:p>
          <a:p>
            <a:pPr algn="ctr"/>
            <a:endPar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endParaRPr>
          </a:p>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rPr>
              <a:t>October 3</a:t>
            </a:r>
            <a:r>
              <a:rPr lang="en-US" sz="3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rPr>
              <a:t>rd</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rPr>
              <a:t>, 2012</a:t>
            </a:r>
          </a:p>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rPr>
              <a:t>New Delhi, India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Cool Roofs Work</a:t>
            </a:r>
            <a:endParaRPr lang="en-US" dirty="0"/>
          </a:p>
        </p:txBody>
      </p:sp>
      <p:sp>
        <p:nvSpPr>
          <p:cNvPr id="3"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10</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52400" y="1524000"/>
            <a:ext cx="4269916" cy="326988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648200" y="1538810"/>
            <a:ext cx="4280137" cy="3277708"/>
          </a:xfrm>
          <a:prstGeom prst="rect">
            <a:avLst/>
          </a:prstGeom>
          <a:noFill/>
          <a:ln w="9525">
            <a:noFill/>
            <a:miter lim="800000"/>
            <a:headEnd/>
            <a:tailEnd/>
          </a:ln>
        </p:spPr>
      </p:pic>
      <p:sp>
        <p:nvSpPr>
          <p:cNvPr id="7" name="TextBox 6"/>
          <p:cNvSpPr txBox="1"/>
          <p:nvPr/>
        </p:nvSpPr>
        <p:spPr>
          <a:xfrm>
            <a:off x="381000" y="5188803"/>
            <a:ext cx="8305800" cy="830997"/>
          </a:xfrm>
          <a:prstGeom prst="rect">
            <a:avLst/>
          </a:prstGeom>
          <a:noFill/>
        </p:spPr>
        <p:txBody>
          <a:bodyPr wrap="square" rtlCol="0">
            <a:spAutoFit/>
          </a:bodyPr>
          <a:lstStyle/>
          <a:p>
            <a:r>
              <a:rPr lang="en-US" sz="2400" dirty="0">
                <a:latin typeface="Calibri"/>
                <a:cs typeface="Calibri"/>
              </a:rPr>
              <a:t>Cool surfaces are measured by how much light they reflect </a:t>
            </a:r>
            <a:r>
              <a:rPr lang="en-US" sz="2400" dirty="0" smtClean="0">
                <a:latin typeface="Calibri"/>
                <a:cs typeface="Calibri"/>
              </a:rPr>
              <a:t>(solar reflectance) </a:t>
            </a:r>
            <a:r>
              <a:rPr lang="en-US" sz="2400" dirty="0">
                <a:latin typeface="Calibri"/>
                <a:cs typeface="Calibri"/>
              </a:rPr>
              <a:t>and how long they hold heat </a:t>
            </a:r>
            <a:r>
              <a:rPr lang="en-US" sz="2400" dirty="0" smtClean="0">
                <a:latin typeface="Calibri"/>
                <a:cs typeface="Calibri"/>
              </a:rPr>
              <a:t>(thermal </a:t>
            </a:r>
            <a:r>
              <a:rPr lang="en-US" sz="2400" dirty="0" err="1" smtClean="0">
                <a:latin typeface="Calibri"/>
                <a:cs typeface="Calibri"/>
              </a:rPr>
              <a:t>emittance</a:t>
            </a:r>
            <a:r>
              <a:rPr lang="en-US" sz="2400" dirty="0" smtClean="0">
                <a:latin typeface="Calibri"/>
                <a:cs typeface="Calibri"/>
              </a:rPr>
              <a:t>)</a:t>
            </a:r>
            <a:r>
              <a:rPr lang="en-US" sz="2400" dirty="0">
                <a:latin typeface="Calibri"/>
                <a:cs typeface="Calibri"/>
              </a:rPr>
              <a:t>. </a:t>
            </a:r>
          </a:p>
        </p:txBody>
      </p:sp>
      <p:sp>
        <p:nvSpPr>
          <p:cNvPr id="8" name="TextBox 7"/>
          <p:cNvSpPr txBox="1"/>
          <p:nvPr/>
        </p:nvSpPr>
        <p:spPr>
          <a:xfrm>
            <a:off x="3001250" y="4836488"/>
            <a:ext cx="2834618" cy="369332"/>
          </a:xfrm>
          <a:prstGeom prst="rect">
            <a:avLst/>
          </a:prstGeom>
          <a:noFill/>
        </p:spPr>
        <p:txBody>
          <a:bodyPr wrap="none" rtlCol="0">
            <a:spAutoFit/>
          </a:bodyPr>
          <a:lstStyle/>
          <a:p>
            <a:r>
              <a:rPr lang="en-US" dirty="0" smtClean="0"/>
              <a:t>Air Temperature 37°C (99°F)</a:t>
            </a:r>
            <a:endParaRPr lang="en-US" dirty="0"/>
          </a:p>
        </p:txBody>
      </p:sp>
    </p:spTree>
    <p:extLst>
      <p:ext uri="{BB962C8B-B14F-4D97-AF65-F5344CB8AC3E}">
        <p14:creationId xmlns:p14="http://schemas.microsoft.com/office/powerpoint/2010/main" xmlns="" val="4157185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Options Exist for Most Roofs</a:t>
            </a:r>
            <a:endParaRPr lang="en-US" dirty="0"/>
          </a:p>
        </p:txBody>
      </p:sp>
      <p:sp>
        <p:nvSpPr>
          <p:cNvPr id="3"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11</a:t>
            </a:fld>
            <a:endParaRPr lang="en-US" dirty="0"/>
          </a:p>
        </p:txBody>
      </p:sp>
      <p:sp>
        <p:nvSpPr>
          <p:cNvPr id="5" name="TextBox 4"/>
          <p:cNvSpPr txBox="1"/>
          <p:nvPr/>
        </p:nvSpPr>
        <p:spPr>
          <a:xfrm>
            <a:off x="533400" y="5791200"/>
            <a:ext cx="8709586" cy="369332"/>
          </a:xfrm>
          <a:prstGeom prst="rect">
            <a:avLst/>
          </a:prstGeom>
          <a:noFill/>
        </p:spPr>
        <p:txBody>
          <a:bodyPr wrap="none" rtlCol="0">
            <a:spAutoFit/>
          </a:bodyPr>
          <a:lstStyle/>
          <a:p>
            <a:r>
              <a:rPr lang="en-US" i="1" dirty="0" smtClean="0"/>
              <a:t>See Page 24 and 25 of the Cool Roofs and Pavements Toolkit for more details and examples</a:t>
            </a:r>
            <a:endParaRPr lang="en-US" i="1" dirty="0"/>
          </a:p>
        </p:txBody>
      </p:sp>
      <p:pic>
        <p:nvPicPr>
          <p:cNvPr id="6" name="Picture 5"/>
          <p:cNvPicPr>
            <a:picLocks noChangeAspect="1"/>
          </p:cNvPicPr>
          <p:nvPr/>
        </p:nvPicPr>
        <p:blipFill>
          <a:blip r:embed="rId2" cstate="print"/>
          <a:stretch>
            <a:fillRect/>
          </a:stretch>
        </p:blipFill>
        <p:spPr>
          <a:xfrm>
            <a:off x="352785" y="1417680"/>
            <a:ext cx="740648" cy="740648"/>
          </a:xfrm>
          <a:prstGeom prst="rect">
            <a:avLst/>
          </a:prstGeom>
        </p:spPr>
      </p:pic>
      <p:pic>
        <p:nvPicPr>
          <p:cNvPr id="7" name="Picture 6"/>
          <p:cNvPicPr>
            <a:picLocks noChangeAspect="1"/>
          </p:cNvPicPr>
          <p:nvPr/>
        </p:nvPicPr>
        <p:blipFill>
          <a:blip r:embed="rId3" cstate="print"/>
          <a:stretch>
            <a:fillRect/>
          </a:stretch>
        </p:blipFill>
        <p:spPr>
          <a:xfrm>
            <a:off x="353293" y="2556704"/>
            <a:ext cx="740648" cy="740648"/>
          </a:xfrm>
          <a:prstGeom prst="rect">
            <a:avLst/>
          </a:prstGeom>
        </p:spPr>
      </p:pic>
      <p:pic>
        <p:nvPicPr>
          <p:cNvPr id="8" name="Picture 7"/>
          <p:cNvPicPr>
            <a:picLocks noChangeAspect="1"/>
          </p:cNvPicPr>
          <p:nvPr/>
        </p:nvPicPr>
        <p:blipFill>
          <a:blip r:embed="rId4" cstate="print"/>
          <a:stretch>
            <a:fillRect/>
          </a:stretch>
        </p:blipFill>
        <p:spPr>
          <a:xfrm>
            <a:off x="353293" y="3709082"/>
            <a:ext cx="740648" cy="740648"/>
          </a:xfrm>
          <a:prstGeom prst="rect">
            <a:avLst/>
          </a:prstGeom>
        </p:spPr>
      </p:pic>
      <p:pic>
        <p:nvPicPr>
          <p:cNvPr id="9" name="Picture 8"/>
          <p:cNvPicPr>
            <a:picLocks noChangeAspect="1"/>
          </p:cNvPicPr>
          <p:nvPr/>
        </p:nvPicPr>
        <p:blipFill>
          <a:blip r:embed="rId5" cstate="print"/>
          <a:stretch>
            <a:fillRect/>
          </a:stretch>
        </p:blipFill>
        <p:spPr>
          <a:xfrm>
            <a:off x="353293" y="4795792"/>
            <a:ext cx="740648" cy="740648"/>
          </a:xfrm>
          <a:prstGeom prst="rect">
            <a:avLst/>
          </a:prstGeom>
        </p:spPr>
      </p:pic>
      <p:sp>
        <p:nvSpPr>
          <p:cNvPr id="10" name="TextBox 9"/>
          <p:cNvSpPr txBox="1"/>
          <p:nvPr/>
        </p:nvSpPr>
        <p:spPr>
          <a:xfrm>
            <a:off x="1058379" y="1295400"/>
            <a:ext cx="5648113" cy="923330"/>
          </a:xfrm>
          <a:prstGeom prst="rect">
            <a:avLst/>
          </a:prstGeom>
          <a:noFill/>
        </p:spPr>
        <p:txBody>
          <a:bodyPr wrap="none" rtlCol="0">
            <a:spAutoFit/>
          </a:bodyPr>
          <a:lstStyle/>
          <a:p>
            <a:r>
              <a:rPr lang="en-US" b="1" dirty="0" smtClean="0"/>
              <a:t>Asphalt Shingle </a:t>
            </a:r>
            <a:r>
              <a:rPr lang="en-US" dirty="0" smtClean="0"/>
              <a:t>(predominant residential roof type in U.S.)</a:t>
            </a:r>
          </a:p>
          <a:p>
            <a:pPr marL="457200" indent="-285750">
              <a:buFont typeface="Arial"/>
              <a:buChar char="•"/>
            </a:pPr>
            <a:r>
              <a:rPr lang="en-US" dirty="0" smtClean="0"/>
              <a:t>Lasts 15-30 years</a:t>
            </a:r>
          </a:p>
          <a:p>
            <a:pPr marL="457200" indent="-285750">
              <a:buFont typeface="Arial"/>
              <a:buChar char="•"/>
            </a:pPr>
            <a:r>
              <a:rPr lang="en-US" dirty="0" smtClean="0"/>
              <a:t>Cool Options: white or light grey shingles</a:t>
            </a:r>
            <a:endParaRPr lang="en-US" dirty="0"/>
          </a:p>
        </p:txBody>
      </p:sp>
      <p:sp>
        <p:nvSpPr>
          <p:cNvPr id="11" name="TextBox 10"/>
          <p:cNvSpPr txBox="1"/>
          <p:nvPr/>
        </p:nvSpPr>
        <p:spPr>
          <a:xfrm>
            <a:off x="1059131" y="2433616"/>
            <a:ext cx="5833648" cy="923330"/>
          </a:xfrm>
          <a:prstGeom prst="rect">
            <a:avLst/>
          </a:prstGeom>
          <a:noFill/>
        </p:spPr>
        <p:txBody>
          <a:bodyPr wrap="none" rtlCol="0">
            <a:spAutoFit/>
          </a:bodyPr>
          <a:lstStyle/>
          <a:p>
            <a:r>
              <a:rPr lang="en-US" b="1" dirty="0" smtClean="0"/>
              <a:t>Clay or Concrete Tiles </a:t>
            </a:r>
            <a:r>
              <a:rPr lang="en-US" dirty="0" smtClean="0"/>
              <a:t>(clay shown)</a:t>
            </a:r>
          </a:p>
          <a:p>
            <a:pPr marL="457200" indent="-285750">
              <a:buFont typeface="Arial"/>
              <a:buChar char="•"/>
            </a:pPr>
            <a:r>
              <a:rPr lang="en-US" dirty="0" smtClean="0"/>
              <a:t>Lasts 30 – 50+ years</a:t>
            </a:r>
          </a:p>
          <a:p>
            <a:pPr marL="457200" indent="-285750">
              <a:buFont typeface="Arial"/>
              <a:buChar char="•"/>
            </a:pPr>
            <a:r>
              <a:rPr lang="en-US" dirty="0" smtClean="0"/>
              <a:t>Cool Options: terracotta, cool colored pigment or white</a:t>
            </a:r>
            <a:endParaRPr lang="en-US" dirty="0"/>
          </a:p>
        </p:txBody>
      </p:sp>
      <p:sp>
        <p:nvSpPr>
          <p:cNvPr id="12" name="TextBox 11"/>
          <p:cNvSpPr txBox="1"/>
          <p:nvPr/>
        </p:nvSpPr>
        <p:spPr>
          <a:xfrm>
            <a:off x="1059883" y="3590790"/>
            <a:ext cx="8220407" cy="923330"/>
          </a:xfrm>
          <a:prstGeom prst="rect">
            <a:avLst/>
          </a:prstGeom>
          <a:noFill/>
        </p:spPr>
        <p:txBody>
          <a:bodyPr wrap="none" rtlCol="0">
            <a:spAutoFit/>
          </a:bodyPr>
          <a:lstStyle/>
          <a:p>
            <a:r>
              <a:rPr lang="en-US" b="1" dirty="0" smtClean="0"/>
              <a:t>Metal Roofs</a:t>
            </a:r>
            <a:r>
              <a:rPr lang="en-US" dirty="0" smtClean="0"/>
              <a:t> (often found on commercial, industrial and some low-income residential)</a:t>
            </a:r>
          </a:p>
          <a:p>
            <a:pPr marL="457200" indent="-285750">
              <a:buFont typeface="Arial"/>
              <a:buChar char="•"/>
            </a:pPr>
            <a:r>
              <a:rPr lang="en-US" dirty="0" smtClean="0"/>
              <a:t>Lasts 20 – 50+ years</a:t>
            </a:r>
          </a:p>
          <a:p>
            <a:pPr marL="457200" indent="-285750">
              <a:buFont typeface="Arial"/>
              <a:buChar char="•"/>
            </a:pPr>
            <a:r>
              <a:rPr lang="en-US" dirty="0" smtClean="0"/>
              <a:t>Cool Options: white/cool coated or painted metal (factory or on-site)</a:t>
            </a:r>
            <a:endParaRPr lang="en-US" dirty="0"/>
          </a:p>
        </p:txBody>
      </p:sp>
      <p:sp>
        <p:nvSpPr>
          <p:cNvPr id="13" name="TextBox 12"/>
          <p:cNvSpPr txBox="1"/>
          <p:nvPr/>
        </p:nvSpPr>
        <p:spPr>
          <a:xfrm>
            <a:off x="1079591" y="4672132"/>
            <a:ext cx="7090403" cy="923330"/>
          </a:xfrm>
          <a:prstGeom prst="rect">
            <a:avLst/>
          </a:prstGeom>
          <a:noFill/>
        </p:spPr>
        <p:txBody>
          <a:bodyPr wrap="none" rtlCol="0">
            <a:spAutoFit/>
          </a:bodyPr>
          <a:lstStyle/>
          <a:p>
            <a:r>
              <a:rPr lang="en-US" b="1" dirty="0" smtClean="0"/>
              <a:t>Built-Up Roof </a:t>
            </a:r>
            <a:r>
              <a:rPr lang="en-US" dirty="0" smtClean="0"/>
              <a:t>(multiple layers covered by ballast or smooth membrane)</a:t>
            </a:r>
          </a:p>
          <a:p>
            <a:pPr marL="457200" indent="-285750">
              <a:buFont typeface="Arial"/>
              <a:buChar char="•"/>
            </a:pPr>
            <a:r>
              <a:rPr lang="en-US" dirty="0" smtClean="0"/>
              <a:t>Lasts 10 – 30 years</a:t>
            </a:r>
          </a:p>
          <a:p>
            <a:pPr marL="457200" indent="-285750">
              <a:buFont typeface="Arial"/>
              <a:buChar char="•"/>
            </a:pPr>
            <a:r>
              <a:rPr lang="en-US" dirty="0" smtClean="0"/>
              <a:t>Cool Options: white gravel ballast or white smooth membrane</a:t>
            </a:r>
            <a:endParaRPr lang="en-US" dirty="0"/>
          </a:p>
        </p:txBody>
      </p:sp>
      <p:cxnSp>
        <p:nvCxnSpPr>
          <p:cNvPr id="14" name="Straight Connector 13"/>
          <p:cNvCxnSpPr/>
          <p:nvPr/>
        </p:nvCxnSpPr>
        <p:spPr>
          <a:xfrm>
            <a:off x="2521175" y="2259288"/>
            <a:ext cx="339303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40883" y="3405608"/>
            <a:ext cx="339303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521175" y="4573458"/>
            <a:ext cx="339303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40883" y="5630167"/>
            <a:ext cx="339303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2296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Reflective Colors</a:t>
            </a:r>
            <a:endParaRPr lang="en-US" dirty="0"/>
          </a:p>
        </p:txBody>
      </p:sp>
      <p:pic>
        <p:nvPicPr>
          <p:cNvPr id="3" name="Picture 2"/>
          <p:cNvPicPr>
            <a:picLocks noChangeAspect="1"/>
          </p:cNvPicPr>
          <p:nvPr/>
        </p:nvPicPr>
        <p:blipFill>
          <a:blip r:embed="rId2" cstate="print"/>
          <a:stretch>
            <a:fillRect/>
          </a:stretch>
        </p:blipFill>
        <p:spPr>
          <a:xfrm>
            <a:off x="152400" y="4274077"/>
            <a:ext cx="8909747" cy="1830297"/>
          </a:xfrm>
          <a:prstGeom prst="rect">
            <a:avLst/>
          </a:prstGeom>
        </p:spPr>
      </p:pic>
      <p:pic>
        <p:nvPicPr>
          <p:cNvPr id="4" name="Picture 3"/>
          <p:cNvPicPr>
            <a:picLocks noChangeAspect="1"/>
          </p:cNvPicPr>
          <p:nvPr/>
        </p:nvPicPr>
        <p:blipFill>
          <a:blip r:embed="rId3" cstate="print"/>
          <a:stretch>
            <a:fillRect/>
          </a:stretch>
        </p:blipFill>
        <p:spPr>
          <a:xfrm>
            <a:off x="4122622" y="1371600"/>
            <a:ext cx="4400420" cy="2996266"/>
          </a:xfrm>
          <a:prstGeom prst="rect">
            <a:avLst/>
          </a:prstGeom>
        </p:spPr>
      </p:pic>
      <p:sp>
        <p:nvSpPr>
          <p:cNvPr id="5" name="TextBox 4"/>
          <p:cNvSpPr txBox="1"/>
          <p:nvPr/>
        </p:nvSpPr>
        <p:spPr>
          <a:xfrm>
            <a:off x="293507" y="2029309"/>
            <a:ext cx="3681781" cy="1200328"/>
          </a:xfrm>
          <a:prstGeom prst="rect">
            <a:avLst/>
          </a:prstGeom>
          <a:noFill/>
        </p:spPr>
        <p:txBody>
          <a:bodyPr wrap="square" rtlCol="0">
            <a:spAutoFit/>
          </a:bodyPr>
          <a:lstStyle/>
          <a:p>
            <a:r>
              <a:rPr lang="en-US" sz="2400" i="1" dirty="0" smtClean="0"/>
              <a:t>Cool color options exist to suit nearly any aesthetic requirement.  </a:t>
            </a:r>
            <a:endParaRPr lang="en-US" sz="2400" i="1" dirty="0"/>
          </a:p>
        </p:txBody>
      </p:sp>
    </p:spTree>
    <p:extLst>
      <p:ext uri="{BB962C8B-B14F-4D97-AF65-F5344CB8AC3E}">
        <p14:creationId xmlns:p14="http://schemas.microsoft.com/office/powerpoint/2010/main" xmlns="" val="1952296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Cool Surfaces</a:t>
            </a:r>
            <a:endParaRPr lang="en-US" dirty="0"/>
          </a:p>
        </p:txBody>
      </p:sp>
      <p:sp>
        <p:nvSpPr>
          <p:cNvPr id="3"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13</a:t>
            </a:fld>
            <a:endParaRPr lang="en-US" dirty="0"/>
          </a:p>
        </p:txBody>
      </p:sp>
      <p:graphicFrame>
        <p:nvGraphicFramePr>
          <p:cNvPr id="5" name="Diagram 4"/>
          <p:cNvGraphicFramePr/>
          <p:nvPr>
            <p:extLst>
              <p:ext uri="{D42A27DB-BD31-4B8C-83A1-F6EECF244321}">
                <p14:modId xmlns:p14="http://schemas.microsoft.com/office/powerpoint/2010/main" xmlns="" val="3185423133"/>
              </p:ext>
            </p:extLst>
          </p:nvPr>
        </p:nvGraphicFramePr>
        <p:xfrm>
          <a:off x="153279" y="1219200"/>
          <a:ext cx="8889931" cy="4589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932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9144000" cy="914400"/>
          </a:xfrm>
        </p:spPr>
        <p:txBody>
          <a:bodyPr/>
          <a:lstStyle/>
          <a:p>
            <a:pPr algn="l" eaLnBrk="1" hangingPunct="1">
              <a:lnSpc>
                <a:spcPts val="3500"/>
              </a:lnSpc>
            </a:pPr>
            <a:r>
              <a:rPr lang="en-US" sz="2500" dirty="0" smtClean="0">
                <a:solidFill>
                  <a:schemeClr val="bg1"/>
                </a:solidFill>
                <a:latin typeface="Rockwell" pitchFamily="18" charset="0"/>
                <a:cs typeface="Tahoma" pitchFamily="34" charset="0"/>
              </a:rPr>
              <a:t>Global Superior Energy Performance Partnership (GSEP)</a:t>
            </a:r>
          </a:p>
        </p:txBody>
      </p:sp>
      <p:sp>
        <p:nvSpPr>
          <p:cNvPr id="88" name="Slide Number Placeholder 21"/>
          <p:cNvSpPr>
            <a:spLocks noGrp="1"/>
          </p:cNvSpPr>
          <p:nvPr>
            <p:ph type="sldNum" sz="quarter" idx="12"/>
          </p:nvPr>
        </p:nvSpPr>
        <p:spPr>
          <a:xfrm>
            <a:off x="3505200" y="6400800"/>
            <a:ext cx="2133600" cy="365125"/>
          </a:xfrm>
        </p:spPr>
        <p:txBody>
          <a:bodyPr/>
          <a:lstStyle/>
          <a:p>
            <a:pPr algn="ctr">
              <a:defRPr/>
            </a:pPr>
            <a:r>
              <a:rPr lang="en-US" dirty="0">
                <a:solidFill>
                  <a:schemeClr val="tx2">
                    <a:lumMod val="75000"/>
                  </a:schemeClr>
                </a:solidFill>
                <a:latin typeface="Rockwell" pitchFamily="18" charset="0"/>
                <a:cs typeface="Tahoma" pitchFamily="34" charset="0"/>
              </a:rPr>
              <a:t>-- Page </a:t>
            </a:r>
            <a:fld id="{EF54ED56-FC9E-4EAA-B940-6B51206B10FF}" type="slidenum">
              <a:rPr lang="en-US">
                <a:solidFill>
                  <a:schemeClr val="tx2">
                    <a:lumMod val="75000"/>
                  </a:schemeClr>
                </a:solidFill>
                <a:latin typeface="Rockwell" pitchFamily="18" charset="0"/>
                <a:cs typeface="Tahoma" pitchFamily="34" charset="0"/>
              </a:rPr>
              <a:pPr algn="ctr">
                <a:defRPr/>
              </a:pPr>
              <a:t>14</a:t>
            </a:fld>
            <a:r>
              <a:rPr lang="en-US" dirty="0">
                <a:solidFill>
                  <a:schemeClr val="tx2">
                    <a:lumMod val="75000"/>
                  </a:schemeClr>
                </a:solidFill>
                <a:latin typeface="Rockwell" pitchFamily="18" charset="0"/>
                <a:cs typeface="Tahoma" pitchFamily="34" charset="0"/>
              </a:rPr>
              <a:t> --</a:t>
            </a:r>
          </a:p>
        </p:txBody>
      </p:sp>
      <p:sp>
        <p:nvSpPr>
          <p:cNvPr id="12" name="Rounded Rectangle 11"/>
          <p:cNvSpPr/>
          <p:nvPr/>
        </p:nvSpPr>
        <p:spPr>
          <a:xfrm>
            <a:off x="3352800" y="1143000"/>
            <a:ext cx="5715000" cy="5029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6538" indent="-236538" fontAlgn="auto">
              <a:spcBef>
                <a:spcPts val="600"/>
              </a:spcBef>
              <a:spcAft>
                <a:spcPts val="0"/>
              </a:spcAft>
              <a:buClr>
                <a:schemeClr val="tx2">
                  <a:lumMod val="60000"/>
                  <a:lumOff val="40000"/>
                </a:schemeClr>
              </a:buClr>
              <a:buSzPct val="100000"/>
              <a:defRPr/>
            </a:pPr>
            <a:endParaRPr lang="en-US" altLang="ja-JP" sz="1400" dirty="0">
              <a:solidFill>
                <a:schemeClr val="tx1"/>
              </a:solidFill>
              <a:latin typeface="Georgia" pitchFamily="18" charset="0"/>
            </a:endParaRPr>
          </a:p>
        </p:txBody>
      </p:sp>
      <p:sp>
        <p:nvSpPr>
          <p:cNvPr id="15" name="Rounded Rectangle 13"/>
          <p:cNvSpPr/>
          <p:nvPr/>
        </p:nvSpPr>
        <p:spPr>
          <a:xfrm>
            <a:off x="3581400" y="1600200"/>
            <a:ext cx="5257800" cy="4167188"/>
          </a:xfrm>
          <a:prstGeom prst="roundRect">
            <a:avLst/>
          </a:prstGeom>
          <a:noFill/>
          <a:ln w="31750">
            <a:solidFill>
              <a:srgbClr val="00486E"/>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en-US" sz="1350" dirty="0">
              <a:solidFill>
                <a:schemeClr val="tx1"/>
              </a:solidFill>
              <a:latin typeface="Georgia" pitchFamily="18" charset="0"/>
            </a:endParaRPr>
          </a:p>
        </p:txBody>
      </p:sp>
      <p:sp>
        <p:nvSpPr>
          <p:cNvPr id="16" name="Rounded Rectangle 10"/>
          <p:cNvSpPr/>
          <p:nvPr/>
        </p:nvSpPr>
        <p:spPr>
          <a:xfrm>
            <a:off x="3852863" y="2133600"/>
            <a:ext cx="2243137" cy="685800"/>
          </a:xfrm>
          <a:prstGeom prst="roundRect">
            <a:avLst>
              <a:gd name="adj" fmla="val 50000"/>
            </a:avLst>
          </a:prstGeom>
          <a:solidFill>
            <a:srgbClr val="92D050"/>
          </a:solidFill>
          <a:ln w="9525">
            <a:solidFill>
              <a:srgbClr val="FFFF9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350" dirty="0" smtClean="0">
                <a:solidFill>
                  <a:srgbClr val="004667"/>
                </a:solidFill>
                <a:latin typeface="Rockwell" pitchFamily="18" charset="0"/>
              </a:rPr>
              <a:t>ENERGY MANAGEMENT </a:t>
            </a:r>
            <a:endParaRPr lang="en-US" sz="1350" dirty="0">
              <a:solidFill>
                <a:srgbClr val="004667"/>
              </a:solidFill>
              <a:latin typeface="Rockwell" pitchFamily="18" charset="0"/>
            </a:endParaRPr>
          </a:p>
          <a:p>
            <a:pPr algn="ctr" fontAlgn="auto">
              <a:spcBef>
                <a:spcPts val="0"/>
              </a:spcBef>
              <a:spcAft>
                <a:spcPts val="0"/>
              </a:spcAft>
              <a:defRPr/>
            </a:pPr>
            <a:r>
              <a:rPr lang="en-US" sz="1350" dirty="0">
                <a:solidFill>
                  <a:srgbClr val="004667"/>
                </a:solidFill>
                <a:latin typeface="Rockwell" pitchFamily="18" charset="0"/>
              </a:rPr>
              <a:t>WORKING GROUP</a:t>
            </a:r>
          </a:p>
          <a:p>
            <a:pPr algn="ctr" fontAlgn="auto">
              <a:spcBef>
                <a:spcPts val="0"/>
              </a:spcBef>
              <a:spcAft>
                <a:spcPts val="0"/>
              </a:spcAft>
              <a:defRPr/>
            </a:pPr>
            <a:r>
              <a:rPr lang="en-US" sz="1350" dirty="0">
                <a:solidFill>
                  <a:srgbClr val="004667"/>
                </a:solidFill>
                <a:latin typeface="Rockwell" pitchFamily="18" charset="0"/>
              </a:rPr>
              <a:t>(Lead: U.S.)</a:t>
            </a:r>
          </a:p>
        </p:txBody>
      </p:sp>
      <p:sp>
        <p:nvSpPr>
          <p:cNvPr id="17" name="Rounded Rectangle 11"/>
          <p:cNvSpPr/>
          <p:nvPr/>
        </p:nvSpPr>
        <p:spPr>
          <a:xfrm>
            <a:off x="6324600" y="2133600"/>
            <a:ext cx="2243138" cy="685800"/>
          </a:xfrm>
          <a:prstGeom prst="roundRect">
            <a:avLst>
              <a:gd name="adj" fmla="val 50000"/>
            </a:avLst>
          </a:prstGeom>
          <a:solidFill>
            <a:srgbClr val="92D050"/>
          </a:solidFill>
          <a:ln w="9525">
            <a:solidFill>
              <a:srgbClr val="FFFF9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350" dirty="0">
                <a:solidFill>
                  <a:srgbClr val="004667"/>
                </a:solidFill>
                <a:latin typeface="Rockwell" pitchFamily="18" charset="0"/>
              </a:rPr>
              <a:t>POWER </a:t>
            </a:r>
          </a:p>
          <a:p>
            <a:pPr algn="ctr" fontAlgn="auto">
              <a:spcBef>
                <a:spcPts val="0"/>
              </a:spcBef>
              <a:spcAft>
                <a:spcPts val="0"/>
              </a:spcAft>
              <a:defRPr/>
            </a:pPr>
            <a:r>
              <a:rPr lang="en-US" sz="1350" dirty="0">
                <a:solidFill>
                  <a:srgbClr val="004667"/>
                </a:solidFill>
                <a:latin typeface="Rockwell" pitchFamily="18" charset="0"/>
              </a:rPr>
              <a:t>WORKING GROUP</a:t>
            </a:r>
          </a:p>
          <a:p>
            <a:pPr algn="ctr" fontAlgn="auto">
              <a:spcBef>
                <a:spcPts val="0"/>
              </a:spcBef>
              <a:spcAft>
                <a:spcPts val="0"/>
              </a:spcAft>
              <a:defRPr/>
            </a:pPr>
            <a:r>
              <a:rPr lang="en-US" sz="1350" dirty="0">
                <a:solidFill>
                  <a:srgbClr val="004667"/>
                </a:solidFill>
                <a:latin typeface="Rockwell" pitchFamily="18" charset="0"/>
              </a:rPr>
              <a:t>(Lead: Japan (P))</a:t>
            </a:r>
          </a:p>
        </p:txBody>
      </p:sp>
      <p:sp>
        <p:nvSpPr>
          <p:cNvPr id="18" name="Rounded Rectangle 12"/>
          <p:cNvSpPr/>
          <p:nvPr/>
        </p:nvSpPr>
        <p:spPr>
          <a:xfrm>
            <a:off x="6324600" y="3390900"/>
            <a:ext cx="2243138" cy="685800"/>
          </a:xfrm>
          <a:prstGeom prst="roundRect">
            <a:avLst>
              <a:gd name="adj" fmla="val 50000"/>
            </a:avLst>
          </a:prstGeom>
          <a:solidFill>
            <a:srgbClr val="92D050"/>
          </a:solidFill>
          <a:ln w="9525">
            <a:solidFill>
              <a:srgbClr val="FFFF9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350" dirty="0">
                <a:solidFill>
                  <a:srgbClr val="004667"/>
                </a:solidFill>
                <a:latin typeface="Rockwell" pitchFamily="18" charset="0"/>
              </a:rPr>
              <a:t>STEEL </a:t>
            </a:r>
          </a:p>
          <a:p>
            <a:pPr algn="ctr" fontAlgn="auto">
              <a:spcBef>
                <a:spcPts val="0"/>
              </a:spcBef>
              <a:spcAft>
                <a:spcPts val="0"/>
              </a:spcAft>
              <a:defRPr/>
            </a:pPr>
            <a:r>
              <a:rPr lang="en-US" sz="1350" dirty="0">
                <a:solidFill>
                  <a:srgbClr val="004667"/>
                </a:solidFill>
                <a:latin typeface="Rockwell" pitchFamily="18" charset="0"/>
              </a:rPr>
              <a:t>WORKING GROUP</a:t>
            </a:r>
          </a:p>
          <a:p>
            <a:pPr algn="ctr" fontAlgn="auto">
              <a:spcBef>
                <a:spcPts val="0"/>
              </a:spcBef>
              <a:spcAft>
                <a:spcPts val="0"/>
              </a:spcAft>
              <a:defRPr/>
            </a:pPr>
            <a:r>
              <a:rPr lang="en-US" sz="1350" dirty="0">
                <a:solidFill>
                  <a:srgbClr val="004667"/>
                </a:solidFill>
                <a:latin typeface="Rockwell" pitchFamily="18" charset="0"/>
              </a:rPr>
              <a:t>(Lead: Japan)</a:t>
            </a:r>
          </a:p>
        </p:txBody>
      </p:sp>
      <p:sp useBgFill="1">
        <p:nvSpPr>
          <p:cNvPr id="19" name="Rounded Rectangle 22"/>
          <p:cNvSpPr/>
          <p:nvPr/>
        </p:nvSpPr>
        <p:spPr>
          <a:xfrm>
            <a:off x="5140325" y="1311275"/>
            <a:ext cx="2174875" cy="669925"/>
          </a:xfrm>
          <a:prstGeom prst="roundRect">
            <a:avLst/>
          </a:prstGeom>
          <a:ln w="9525">
            <a:solidFill>
              <a:srgbClr val="00476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000" b="1" dirty="0">
                <a:solidFill>
                  <a:srgbClr val="004664"/>
                </a:solidFill>
                <a:effectLst>
                  <a:outerShdw blurRad="38100" dist="38100" dir="2700000" algn="tl">
                    <a:srgbClr val="000000">
                      <a:alpha val="43137"/>
                    </a:srgbClr>
                  </a:outerShdw>
                </a:effectLst>
                <a:latin typeface="Rockwell" pitchFamily="18" charset="0"/>
              </a:rPr>
              <a:t>GSEP </a:t>
            </a:r>
          </a:p>
        </p:txBody>
      </p:sp>
      <p:sp>
        <p:nvSpPr>
          <p:cNvPr id="20" name="Rounded Rectangle 10"/>
          <p:cNvSpPr/>
          <p:nvPr/>
        </p:nvSpPr>
        <p:spPr>
          <a:xfrm>
            <a:off x="3852863" y="4648200"/>
            <a:ext cx="2243137" cy="685800"/>
          </a:xfrm>
          <a:prstGeom prst="roundRect">
            <a:avLst>
              <a:gd name="adj" fmla="val 50000"/>
            </a:avLst>
          </a:prstGeom>
          <a:solidFill>
            <a:srgbClr val="92D050"/>
          </a:solidFill>
          <a:ln w="9525">
            <a:solidFill>
              <a:srgbClr val="FFFF9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350" dirty="0">
                <a:solidFill>
                  <a:srgbClr val="004667"/>
                </a:solidFill>
                <a:latin typeface="Rockwell" pitchFamily="18" charset="0"/>
              </a:rPr>
              <a:t>COOL ROOFS</a:t>
            </a:r>
          </a:p>
          <a:p>
            <a:pPr algn="ctr" fontAlgn="auto">
              <a:spcBef>
                <a:spcPts val="0"/>
              </a:spcBef>
              <a:spcAft>
                <a:spcPts val="0"/>
              </a:spcAft>
              <a:defRPr/>
            </a:pPr>
            <a:r>
              <a:rPr lang="en-US" sz="1350" dirty="0">
                <a:solidFill>
                  <a:srgbClr val="004667"/>
                </a:solidFill>
                <a:latin typeface="Rockwell" pitchFamily="18" charset="0"/>
              </a:rPr>
              <a:t>WORKING GROUP</a:t>
            </a:r>
          </a:p>
          <a:p>
            <a:pPr algn="ctr" fontAlgn="auto">
              <a:spcBef>
                <a:spcPts val="0"/>
              </a:spcBef>
              <a:spcAft>
                <a:spcPts val="0"/>
              </a:spcAft>
              <a:defRPr/>
            </a:pPr>
            <a:r>
              <a:rPr lang="en-US" sz="1350" dirty="0">
                <a:solidFill>
                  <a:srgbClr val="004667"/>
                </a:solidFill>
                <a:latin typeface="Rockwell" pitchFamily="18" charset="0"/>
              </a:rPr>
              <a:t>(Lead: U.S.)</a:t>
            </a:r>
          </a:p>
        </p:txBody>
      </p:sp>
      <p:sp>
        <p:nvSpPr>
          <p:cNvPr id="21" name="Rounded Rectangle 11"/>
          <p:cNvSpPr/>
          <p:nvPr/>
        </p:nvSpPr>
        <p:spPr>
          <a:xfrm>
            <a:off x="3852863" y="3390900"/>
            <a:ext cx="2243137" cy="685800"/>
          </a:xfrm>
          <a:prstGeom prst="roundRect">
            <a:avLst>
              <a:gd name="adj" fmla="val 50000"/>
            </a:avLst>
          </a:prstGeom>
          <a:solidFill>
            <a:srgbClr val="92D050"/>
          </a:solidFill>
          <a:ln w="9525">
            <a:solidFill>
              <a:srgbClr val="FFFF9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350" dirty="0">
                <a:solidFill>
                  <a:srgbClr val="004667"/>
                </a:solidFill>
                <a:latin typeface="Rockwell" pitchFamily="18" charset="0"/>
              </a:rPr>
              <a:t>CHP </a:t>
            </a:r>
          </a:p>
          <a:p>
            <a:pPr algn="ctr" fontAlgn="auto">
              <a:spcBef>
                <a:spcPts val="0"/>
              </a:spcBef>
              <a:spcAft>
                <a:spcPts val="0"/>
              </a:spcAft>
              <a:defRPr/>
            </a:pPr>
            <a:r>
              <a:rPr lang="en-US" sz="1350" dirty="0">
                <a:solidFill>
                  <a:srgbClr val="004667"/>
                </a:solidFill>
                <a:latin typeface="Rockwell" pitchFamily="18" charset="0"/>
              </a:rPr>
              <a:t>WORKING GROUP</a:t>
            </a:r>
          </a:p>
          <a:p>
            <a:pPr algn="ctr" fontAlgn="auto">
              <a:spcBef>
                <a:spcPts val="0"/>
              </a:spcBef>
              <a:spcAft>
                <a:spcPts val="0"/>
              </a:spcAft>
              <a:defRPr/>
            </a:pPr>
            <a:r>
              <a:rPr lang="en-US" sz="1350" dirty="0">
                <a:solidFill>
                  <a:srgbClr val="004667"/>
                </a:solidFill>
                <a:latin typeface="Rockwell" pitchFamily="18" charset="0"/>
              </a:rPr>
              <a:t>(Lead: Finland)</a:t>
            </a:r>
          </a:p>
        </p:txBody>
      </p:sp>
      <p:sp>
        <p:nvSpPr>
          <p:cNvPr id="22" name="Rounded Rectangle 12"/>
          <p:cNvSpPr/>
          <p:nvPr/>
        </p:nvSpPr>
        <p:spPr>
          <a:xfrm>
            <a:off x="6324600" y="4648200"/>
            <a:ext cx="2243138" cy="685800"/>
          </a:xfrm>
          <a:prstGeom prst="roundRect">
            <a:avLst>
              <a:gd name="adj" fmla="val 50000"/>
            </a:avLst>
          </a:prstGeom>
          <a:solidFill>
            <a:srgbClr val="92D050"/>
          </a:solidFill>
          <a:ln w="9525">
            <a:solidFill>
              <a:srgbClr val="FFFF9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350" dirty="0">
                <a:solidFill>
                  <a:srgbClr val="004667"/>
                </a:solidFill>
                <a:latin typeface="Rockwell" pitchFamily="18" charset="0"/>
              </a:rPr>
              <a:t>CEMENT </a:t>
            </a:r>
          </a:p>
          <a:p>
            <a:pPr algn="ctr" fontAlgn="auto">
              <a:spcBef>
                <a:spcPts val="0"/>
              </a:spcBef>
              <a:spcAft>
                <a:spcPts val="0"/>
              </a:spcAft>
              <a:defRPr/>
            </a:pPr>
            <a:r>
              <a:rPr lang="en-US" sz="1350" dirty="0">
                <a:solidFill>
                  <a:srgbClr val="004667"/>
                </a:solidFill>
                <a:latin typeface="Rockwell" pitchFamily="18" charset="0"/>
              </a:rPr>
              <a:t>WORKING GROUP</a:t>
            </a:r>
          </a:p>
          <a:p>
            <a:pPr algn="ctr" fontAlgn="auto">
              <a:spcBef>
                <a:spcPts val="0"/>
              </a:spcBef>
              <a:spcAft>
                <a:spcPts val="0"/>
              </a:spcAft>
              <a:defRPr/>
            </a:pPr>
            <a:r>
              <a:rPr lang="en-US" sz="1350" dirty="0">
                <a:solidFill>
                  <a:srgbClr val="004667"/>
                </a:solidFill>
                <a:latin typeface="Rockwell" pitchFamily="18" charset="0"/>
              </a:rPr>
              <a:t>(Lead: Japan)</a:t>
            </a:r>
          </a:p>
        </p:txBody>
      </p:sp>
      <p:sp>
        <p:nvSpPr>
          <p:cNvPr id="24" name="Rectangle 23"/>
          <p:cNvSpPr/>
          <p:nvPr/>
        </p:nvSpPr>
        <p:spPr>
          <a:xfrm>
            <a:off x="76200" y="1281529"/>
            <a:ext cx="3352800" cy="4585871"/>
          </a:xfrm>
          <a:prstGeom prst="rect">
            <a:avLst/>
          </a:prstGeom>
        </p:spPr>
        <p:txBody>
          <a:bodyPr>
            <a:spAutoFit/>
          </a:bodyPr>
          <a:lstStyle/>
          <a:p>
            <a:pPr fontAlgn="auto">
              <a:spcBef>
                <a:spcPts val="600"/>
              </a:spcBef>
              <a:spcAft>
                <a:spcPts val="0"/>
              </a:spcAft>
              <a:defRPr/>
            </a:pPr>
            <a:r>
              <a:rPr lang="en-US" sz="1700" b="1" dirty="0">
                <a:solidFill>
                  <a:srgbClr val="004664"/>
                </a:solidFill>
                <a:cs typeface="Arial" charset="0"/>
              </a:rPr>
              <a:t>GSEP is one of </a:t>
            </a:r>
            <a:r>
              <a:rPr lang="en-US" sz="1700" b="1" dirty="0" smtClean="0">
                <a:solidFill>
                  <a:srgbClr val="004664"/>
                </a:solidFill>
                <a:cs typeface="Arial" charset="0"/>
              </a:rPr>
              <a:t>13 </a:t>
            </a:r>
            <a:r>
              <a:rPr lang="en-US" sz="1700" b="1" dirty="0">
                <a:solidFill>
                  <a:srgbClr val="004664"/>
                </a:solidFill>
                <a:cs typeface="Arial" charset="0"/>
              </a:rPr>
              <a:t>ongoing </a:t>
            </a:r>
            <a:r>
              <a:rPr lang="en-US" sz="1700" b="1" dirty="0" smtClean="0">
                <a:solidFill>
                  <a:srgbClr val="004664"/>
                </a:solidFill>
                <a:cs typeface="Arial" charset="0"/>
              </a:rPr>
              <a:t>Clean Energy Ministerial (CEM) initiatives</a:t>
            </a:r>
            <a:endParaRPr lang="en-US" sz="1700" b="1" dirty="0">
              <a:solidFill>
                <a:srgbClr val="004664"/>
              </a:solidFill>
              <a:cs typeface="Arial" charset="0"/>
            </a:endParaRPr>
          </a:p>
          <a:p>
            <a:pPr fontAlgn="auto">
              <a:spcBef>
                <a:spcPts val="600"/>
              </a:spcBef>
              <a:spcAft>
                <a:spcPts val="0"/>
              </a:spcAft>
              <a:defRPr/>
            </a:pPr>
            <a:r>
              <a:rPr lang="en-US" sz="1700" b="1" dirty="0" smtClean="0">
                <a:solidFill>
                  <a:srgbClr val="004664"/>
                </a:solidFill>
                <a:cs typeface="Arial" charset="0"/>
              </a:rPr>
              <a:t>GSEP objectives are </a:t>
            </a:r>
            <a:r>
              <a:rPr lang="en-US" sz="1700" b="1" dirty="0">
                <a:solidFill>
                  <a:srgbClr val="004664"/>
                </a:solidFill>
                <a:cs typeface="Arial" charset="0"/>
              </a:rPr>
              <a:t>to significantly cut global energy use by:</a:t>
            </a:r>
          </a:p>
          <a:p>
            <a:pPr marL="231775" indent="-231775" fontAlgn="auto">
              <a:spcBef>
                <a:spcPts val="600"/>
              </a:spcBef>
              <a:spcAft>
                <a:spcPts val="0"/>
              </a:spcAft>
              <a:buClr>
                <a:srgbClr val="92D050"/>
              </a:buClr>
              <a:buFont typeface="Arial" pitchFamily="34" charset="0"/>
              <a:buChar char="•"/>
              <a:defRPr/>
            </a:pPr>
            <a:r>
              <a:rPr lang="en-US" sz="1700" dirty="0">
                <a:solidFill>
                  <a:srgbClr val="004664"/>
                </a:solidFill>
              </a:rPr>
              <a:t>Encouraging industrial facilities and commercial buildings to pursue </a:t>
            </a:r>
            <a:r>
              <a:rPr lang="en-US" sz="1700" b="1" dirty="0">
                <a:solidFill>
                  <a:srgbClr val="92D050"/>
                </a:solidFill>
              </a:rPr>
              <a:t>continuous improvements </a:t>
            </a:r>
            <a:r>
              <a:rPr lang="en-US" sz="1700" dirty="0">
                <a:solidFill>
                  <a:srgbClr val="004664"/>
                </a:solidFill>
              </a:rPr>
              <a:t>in energy efficiency</a:t>
            </a:r>
          </a:p>
          <a:p>
            <a:pPr marL="231775" indent="-231775" fontAlgn="auto">
              <a:spcBef>
                <a:spcPts val="600"/>
              </a:spcBef>
              <a:spcAft>
                <a:spcPts val="0"/>
              </a:spcAft>
              <a:buClr>
                <a:srgbClr val="92D050"/>
              </a:buClr>
              <a:buFont typeface="Arial" pitchFamily="34" charset="0"/>
              <a:buChar char="•"/>
              <a:defRPr/>
            </a:pPr>
            <a:r>
              <a:rPr lang="en-US" sz="1700" dirty="0">
                <a:solidFill>
                  <a:srgbClr val="004664"/>
                </a:solidFill>
              </a:rPr>
              <a:t>Promoting </a:t>
            </a:r>
            <a:r>
              <a:rPr lang="en-US" sz="1700" b="1" dirty="0">
                <a:solidFill>
                  <a:srgbClr val="92D050"/>
                </a:solidFill>
              </a:rPr>
              <a:t>public‐private partnerships </a:t>
            </a:r>
            <a:r>
              <a:rPr lang="en-US" sz="1700" dirty="0">
                <a:solidFill>
                  <a:srgbClr val="004664"/>
                </a:solidFill>
              </a:rPr>
              <a:t>for cooperation on specific technologies or in individual energy-intensive sectors</a:t>
            </a:r>
            <a:endParaRPr lang="en-US" sz="1700" dirty="0">
              <a:solidFill>
                <a:srgbClr val="004664"/>
              </a:solidFill>
              <a:cs typeface="Tahoma" pitchFamily="34" charset="0"/>
            </a:endParaRPr>
          </a:p>
          <a:p>
            <a:pPr fontAlgn="auto">
              <a:spcBef>
                <a:spcPts val="600"/>
              </a:spcBef>
              <a:spcAft>
                <a:spcPts val="0"/>
              </a:spcAft>
              <a:defRPr/>
            </a:pPr>
            <a:r>
              <a:rPr lang="en-US" sz="1700" b="1" dirty="0">
                <a:solidFill>
                  <a:srgbClr val="004664"/>
                </a:solidFill>
                <a:cs typeface="Arial" charset="0"/>
              </a:rPr>
              <a:t>Within GSEP there are six working </a:t>
            </a:r>
            <a:r>
              <a:rPr lang="en-US" sz="1700" b="1" dirty="0" smtClean="0">
                <a:solidFill>
                  <a:srgbClr val="004664"/>
                </a:solidFill>
                <a:cs typeface="Arial" charset="0"/>
              </a:rPr>
              <a:t>groups</a:t>
            </a:r>
            <a:endParaRPr lang="en-US" sz="1700" dirty="0">
              <a:solidFill>
                <a:srgbClr val="004664"/>
              </a:solidFill>
              <a:cs typeface="Arial" charset="0"/>
            </a:endParaRPr>
          </a:p>
        </p:txBody>
      </p:sp>
    </p:spTree>
    <p:extLst>
      <p:ext uri="{BB962C8B-B14F-4D97-AF65-F5344CB8AC3E}">
        <p14:creationId xmlns:p14="http://schemas.microsoft.com/office/powerpoint/2010/main" xmlns="" val="129276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Roofs and Pavements Working Group</a:t>
            </a:r>
            <a:endParaRPr lang="en-US" dirty="0"/>
          </a:p>
        </p:txBody>
      </p:sp>
      <p:sp>
        <p:nvSpPr>
          <p:cNvPr id="3" name="Rectangle 2"/>
          <p:cNvSpPr/>
          <p:nvPr/>
        </p:nvSpPr>
        <p:spPr>
          <a:xfrm>
            <a:off x="4495800" y="990600"/>
            <a:ext cx="4572000" cy="5262979"/>
          </a:xfrm>
          <a:prstGeom prst="rect">
            <a:avLst/>
          </a:prstGeom>
        </p:spPr>
        <p:txBody>
          <a:bodyPr>
            <a:spAutoFit/>
          </a:bodyPr>
          <a:lstStyle/>
          <a:p>
            <a:pPr marL="342900" indent="-342900">
              <a:buFont typeface="Arial"/>
              <a:buChar char="•"/>
            </a:pPr>
            <a:r>
              <a:rPr lang="en-US" sz="2400" dirty="0">
                <a:solidFill>
                  <a:srgbClr val="000000"/>
                </a:solidFill>
                <a:latin typeface="Calibri" pitchFamily="34" charset="0"/>
              </a:rPr>
              <a:t>First met in September, 2011.  </a:t>
            </a:r>
            <a:br>
              <a:rPr lang="en-US" sz="2400" dirty="0">
                <a:solidFill>
                  <a:srgbClr val="000000"/>
                </a:solidFill>
                <a:latin typeface="Calibri" pitchFamily="34" charset="0"/>
              </a:rPr>
            </a:br>
            <a:endParaRPr lang="en-US" sz="2400" dirty="0">
              <a:solidFill>
                <a:srgbClr val="000000"/>
              </a:solidFill>
              <a:latin typeface="Calibri" pitchFamily="34" charset="0"/>
            </a:endParaRPr>
          </a:p>
          <a:p>
            <a:pPr marL="342900" indent="-342900">
              <a:buFont typeface="Arial"/>
              <a:buChar char="•"/>
            </a:pPr>
            <a:r>
              <a:rPr lang="en-US" sz="2400" dirty="0">
                <a:solidFill>
                  <a:srgbClr val="000000"/>
                </a:solidFill>
                <a:latin typeface="Calibri" pitchFamily="34" charset="0"/>
              </a:rPr>
              <a:t>Four official members – India, Japan, Mexico, and the U.S.</a:t>
            </a:r>
          </a:p>
          <a:p>
            <a:pPr marL="800100" lvl="1" indent="-342900">
              <a:buFont typeface="Arial"/>
              <a:buChar char="•"/>
            </a:pPr>
            <a:r>
              <a:rPr lang="en-US" sz="2400" dirty="0">
                <a:solidFill>
                  <a:srgbClr val="000000"/>
                </a:solidFill>
                <a:latin typeface="Calibri" pitchFamily="34" charset="0"/>
              </a:rPr>
              <a:t>Participation from Brazil and South Africa</a:t>
            </a:r>
            <a:br>
              <a:rPr lang="en-US" sz="2400" dirty="0">
                <a:solidFill>
                  <a:srgbClr val="000000"/>
                </a:solidFill>
                <a:latin typeface="Calibri" pitchFamily="34" charset="0"/>
              </a:rPr>
            </a:br>
            <a:endParaRPr lang="en-US" sz="2400" dirty="0">
              <a:solidFill>
                <a:srgbClr val="000000"/>
              </a:solidFill>
              <a:latin typeface="Calibri" pitchFamily="34" charset="0"/>
            </a:endParaRPr>
          </a:p>
          <a:p>
            <a:pPr marL="342900" indent="-342900">
              <a:buFont typeface="Arial"/>
              <a:buChar char="•"/>
            </a:pPr>
            <a:r>
              <a:rPr lang="en-US" sz="2400" dirty="0">
                <a:solidFill>
                  <a:srgbClr val="000000"/>
                </a:solidFill>
                <a:latin typeface="Calibri" pitchFamily="34" charset="0"/>
              </a:rPr>
              <a:t>Working Group governments represent 8 of the 20 largest cities.</a:t>
            </a:r>
            <a:br>
              <a:rPr lang="en-US" sz="2400" dirty="0">
                <a:solidFill>
                  <a:srgbClr val="000000"/>
                </a:solidFill>
                <a:latin typeface="Calibri" pitchFamily="34" charset="0"/>
              </a:rPr>
            </a:br>
            <a:endParaRPr lang="en-US" sz="2400" dirty="0">
              <a:solidFill>
                <a:srgbClr val="000000"/>
              </a:solidFill>
              <a:latin typeface="Calibri" pitchFamily="34" charset="0"/>
            </a:endParaRPr>
          </a:p>
          <a:p>
            <a:pPr marL="342900" indent="-342900">
              <a:buFont typeface="Arial"/>
              <a:buChar char="•"/>
            </a:pPr>
            <a:r>
              <a:rPr lang="en-US" sz="2400" dirty="0">
                <a:solidFill>
                  <a:srgbClr val="000000"/>
                </a:solidFill>
                <a:latin typeface="Calibri" pitchFamily="34" charset="0"/>
              </a:rPr>
              <a:t>Robust participation from industry, NGOs, and technical experts</a:t>
            </a:r>
          </a:p>
        </p:txBody>
      </p:sp>
      <p:sp>
        <p:nvSpPr>
          <p:cNvPr id="4" name="Rectangle 3"/>
          <p:cNvSpPr/>
          <p:nvPr/>
        </p:nvSpPr>
        <p:spPr>
          <a:xfrm>
            <a:off x="0" y="1676400"/>
            <a:ext cx="4572000" cy="3416320"/>
          </a:xfrm>
          <a:prstGeom prst="rect">
            <a:avLst/>
          </a:prstGeom>
        </p:spPr>
        <p:txBody>
          <a:bodyPr>
            <a:spAutoFit/>
          </a:bodyPr>
          <a:lstStyle/>
          <a:p>
            <a:pPr marL="225425" indent="-225425" algn="ctr">
              <a:spcBef>
                <a:spcPts val="600"/>
              </a:spcBef>
              <a:buClr>
                <a:srgbClr val="FFC000"/>
              </a:buClr>
              <a:buSzPct val="100000"/>
            </a:pPr>
            <a:r>
              <a:rPr lang="en-US" sz="2400" b="1" i="1" dirty="0">
                <a:solidFill>
                  <a:srgbClr val="004667"/>
                </a:solidFill>
              </a:rPr>
              <a:t>The Cool Roofs and Pavements Working Group </a:t>
            </a:r>
            <a:r>
              <a:rPr lang="en-US" sz="2400" i="1" dirty="0">
                <a:solidFill>
                  <a:schemeClr val="tx2"/>
                </a:solidFill>
              </a:rPr>
              <a:t>aims to accelerate the development and deployment of cool roofs, pavements and other </a:t>
            </a:r>
            <a:r>
              <a:rPr lang="en-US" sz="2400" i="1" dirty="0" smtClean="0">
                <a:solidFill>
                  <a:schemeClr val="tx2"/>
                </a:solidFill>
              </a:rPr>
              <a:t>cool surfaces </a:t>
            </a:r>
            <a:r>
              <a:rPr lang="en-US" sz="2400" i="1" dirty="0">
                <a:solidFill>
                  <a:schemeClr val="tx2"/>
                </a:solidFill>
              </a:rPr>
              <a:t>to improve building efficiency and comfort, reduce urban heat, and reduce global warming</a:t>
            </a:r>
          </a:p>
        </p:txBody>
      </p:sp>
    </p:spTree>
    <p:extLst>
      <p:ext uri="{BB962C8B-B14F-4D97-AF65-F5344CB8AC3E}">
        <p14:creationId xmlns:p14="http://schemas.microsoft.com/office/powerpoint/2010/main" xmlns="" val="245932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pic>
        <p:nvPicPr>
          <p:cNvPr id="12" name="Picture 11"/>
          <p:cNvPicPr>
            <a:picLocks noChangeAspect="1"/>
          </p:cNvPicPr>
          <p:nvPr/>
        </p:nvPicPr>
        <p:blipFill>
          <a:blip r:embed="rId2" cstate="print"/>
          <a:stretch>
            <a:fillRect/>
          </a:stretch>
        </p:blipFill>
        <p:spPr>
          <a:xfrm>
            <a:off x="228600" y="1219200"/>
            <a:ext cx="2997200" cy="4813300"/>
          </a:xfrm>
          <a:prstGeom prst="rect">
            <a:avLst/>
          </a:prstGeom>
        </p:spPr>
      </p:pic>
      <p:pic>
        <p:nvPicPr>
          <p:cNvPr id="15" name="Picture 14"/>
          <p:cNvPicPr>
            <a:picLocks noChangeAspect="1"/>
          </p:cNvPicPr>
          <p:nvPr/>
        </p:nvPicPr>
        <p:blipFill>
          <a:blip r:embed="rId3" cstate="print"/>
          <a:stretch>
            <a:fillRect/>
          </a:stretch>
        </p:blipFill>
        <p:spPr>
          <a:xfrm>
            <a:off x="3175000" y="1168400"/>
            <a:ext cx="2997200" cy="5003800"/>
          </a:xfrm>
          <a:prstGeom prst="rect">
            <a:avLst/>
          </a:prstGeom>
        </p:spPr>
      </p:pic>
      <p:pic>
        <p:nvPicPr>
          <p:cNvPr id="16" name="Picture 15"/>
          <p:cNvPicPr>
            <a:picLocks noChangeAspect="1"/>
          </p:cNvPicPr>
          <p:nvPr/>
        </p:nvPicPr>
        <p:blipFill>
          <a:blip r:embed="rId4" cstate="print"/>
          <a:stretch>
            <a:fillRect/>
          </a:stretch>
        </p:blipFill>
        <p:spPr>
          <a:xfrm>
            <a:off x="6070600" y="1143000"/>
            <a:ext cx="2997200" cy="3898901"/>
          </a:xfrm>
          <a:prstGeom prst="rect">
            <a:avLst/>
          </a:prstGeom>
        </p:spPr>
      </p:pic>
    </p:spTree>
    <p:extLst>
      <p:ext uri="{BB962C8B-B14F-4D97-AF65-F5344CB8AC3E}">
        <p14:creationId xmlns:p14="http://schemas.microsoft.com/office/powerpoint/2010/main" xmlns="" val="245932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 Objectives/Activities</a:t>
            </a:r>
            <a:endParaRPr lang="en-US" dirty="0"/>
          </a:p>
        </p:txBody>
      </p:sp>
      <p:sp>
        <p:nvSpPr>
          <p:cNvPr id="3" name="Rectangle 2"/>
          <p:cNvSpPr/>
          <p:nvPr/>
        </p:nvSpPr>
        <p:spPr>
          <a:xfrm>
            <a:off x="533400" y="1419285"/>
            <a:ext cx="8229600" cy="4524315"/>
          </a:xfrm>
          <a:prstGeom prst="rect">
            <a:avLst/>
          </a:prstGeom>
        </p:spPr>
        <p:txBody>
          <a:bodyPr wrap="square">
            <a:spAutoFit/>
          </a:bodyPr>
          <a:lstStyle/>
          <a:p>
            <a:pPr marL="342900" indent="-342900">
              <a:buFont typeface="Arial"/>
              <a:buChar char="•"/>
            </a:pPr>
            <a:r>
              <a:rPr lang="en-US" sz="2400" dirty="0">
                <a:solidFill>
                  <a:srgbClr val="000000"/>
                </a:solidFill>
                <a:latin typeface="Calibri" pitchFamily="34" charset="0"/>
              </a:rPr>
              <a:t>Collect information and tools of existing working group partners in an accessible repository.  Draft case studies and identify best practices of cool roof and pavement development efforts.</a:t>
            </a:r>
            <a:br>
              <a:rPr lang="en-US" sz="2400" dirty="0">
                <a:solidFill>
                  <a:srgbClr val="000000"/>
                </a:solidFill>
                <a:latin typeface="Calibri" pitchFamily="34" charset="0"/>
              </a:rPr>
            </a:br>
            <a:endParaRPr lang="en-US" sz="2400" dirty="0">
              <a:solidFill>
                <a:srgbClr val="000000"/>
              </a:solidFill>
              <a:latin typeface="Calibri" pitchFamily="34" charset="0"/>
            </a:endParaRPr>
          </a:p>
          <a:p>
            <a:pPr marL="342900" indent="-342900">
              <a:buFont typeface="Arial"/>
              <a:buChar char="•"/>
            </a:pPr>
            <a:r>
              <a:rPr lang="en-US" sz="2400" dirty="0">
                <a:solidFill>
                  <a:srgbClr val="000000"/>
                </a:solidFill>
                <a:latin typeface="Calibri" pitchFamily="34" charset="0"/>
              </a:rPr>
              <a:t>Promote cool roofs and pavements and identify or develop local champions to drive development and implementation.</a:t>
            </a:r>
            <a:br>
              <a:rPr lang="en-US" sz="2400" dirty="0">
                <a:solidFill>
                  <a:srgbClr val="000000"/>
                </a:solidFill>
                <a:latin typeface="Calibri" pitchFamily="34" charset="0"/>
              </a:rPr>
            </a:br>
            <a:endParaRPr lang="en-US" sz="2400" dirty="0">
              <a:solidFill>
                <a:srgbClr val="000000"/>
              </a:solidFill>
              <a:latin typeface="Calibri" pitchFamily="34" charset="0"/>
            </a:endParaRPr>
          </a:p>
          <a:p>
            <a:pPr marL="342900" indent="-342900">
              <a:buFont typeface="Arial"/>
              <a:buChar char="•"/>
            </a:pPr>
            <a:r>
              <a:rPr lang="en-US" sz="2400" dirty="0">
                <a:solidFill>
                  <a:srgbClr val="000000"/>
                </a:solidFill>
                <a:latin typeface="Calibri" pitchFamily="34" charset="0"/>
              </a:rPr>
              <a:t>Develop projects with partners to demonstrate the efficacy of cool roofs and pavements.</a:t>
            </a:r>
            <a:br>
              <a:rPr lang="en-US" sz="2400" dirty="0">
                <a:solidFill>
                  <a:srgbClr val="000000"/>
                </a:solidFill>
                <a:latin typeface="Calibri" pitchFamily="34" charset="0"/>
              </a:rPr>
            </a:br>
            <a:endParaRPr lang="en-US" sz="2400" dirty="0">
              <a:solidFill>
                <a:srgbClr val="000000"/>
              </a:solidFill>
              <a:latin typeface="Calibri" pitchFamily="34" charset="0"/>
            </a:endParaRPr>
          </a:p>
          <a:p>
            <a:pPr marL="342900" indent="-342900">
              <a:buFont typeface="Arial"/>
              <a:buChar char="•"/>
            </a:pPr>
            <a:r>
              <a:rPr lang="en-US" sz="2400" dirty="0">
                <a:solidFill>
                  <a:srgbClr val="000000"/>
                </a:solidFill>
                <a:latin typeface="Calibri" pitchFamily="34" charset="0"/>
              </a:rPr>
              <a:t>Provide technical assistance to develop code infrastructure.</a:t>
            </a:r>
          </a:p>
        </p:txBody>
      </p:sp>
    </p:spTree>
    <p:extLst>
      <p:ext uri="{BB962C8B-B14F-4D97-AF65-F5344CB8AC3E}">
        <p14:creationId xmlns:p14="http://schemas.microsoft.com/office/powerpoint/2010/main" xmlns="" val="245932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Themes Emerged</a:t>
            </a:r>
            <a:endParaRPr lang="en-US" dirty="0"/>
          </a:p>
        </p:txBody>
      </p:sp>
      <p:sp>
        <p:nvSpPr>
          <p:cNvPr id="3" name="Rectangle 2"/>
          <p:cNvSpPr/>
          <p:nvPr/>
        </p:nvSpPr>
        <p:spPr>
          <a:xfrm>
            <a:off x="685800" y="1752600"/>
            <a:ext cx="7772400" cy="3416320"/>
          </a:xfrm>
          <a:prstGeom prst="rect">
            <a:avLst/>
          </a:prstGeom>
        </p:spPr>
        <p:txBody>
          <a:bodyPr wrap="square">
            <a:spAutoFit/>
          </a:bodyPr>
          <a:lstStyle/>
          <a:p>
            <a:pPr marL="514350" indent="-514350">
              <a:buFont typeface="+mj-lt"/>
              <a:buAutoNum type="arabicPeriod"/>
            </a:pPr>
            <a:r>
              <a:rPr lang="en-US" sz="3600" dirty="0" smtClean="0">
                <a:solidFill>
                  <a:srgbClr val="000000"/>
                </a:solidFill>
                <a:latin typeface="Calibri" pitchFamily="34" charset="0"/>
              </a:rPr>
              <a:t>Affordable Housing</a:t>
            </a:r>
            <a:r>
              <a:rPr lang="en-US" sz="3600" dirty="0">
                <a:solidFill>
                  <a:srgbClr val="000000"/>
                </a:solidFill>
                <a:latin typeface="Calibri" pitchFamily="34" charset="0"/>
              </a:rPr>
              <a:t/>
            </a:r>
            <a:br>
              <a:rPr lang="en-US" sz="3600" dirty="0">
                <a:solidFill>
                  <a:srgbClr val="000000"/>
                </a:solidFill>
                <a:latin typeface="Calibri" pitchFamily="34" charset="0"/>
              </a:rPr>
            </a:br>
            <a:endParaRPr lang="en-US" sz="3600" dirty="0">
              <a:solidFill>
                <a:srgbClr val="000000"/>
              </a:solidFill>
              <a:latin typeface="Calibri" pitchFamily="34" charset="0"/>
            </a:endParaRPr>
          </a:p>
          <a:p>
            <a:pPr marL="514350" indent="-514350">
              <a:buFont typeface="+mj-lt"/>
              <a:buAutoNum type="arabicPeriod"/>
            </a:pPr>
            <a:r>
              <a:rPr lang="en-US" sz="3600" dirty="0">
                <a:solidFill>
                  <a:srgbClr val="000000"/>
                </a:solidFill>
                <a:latin typeface="Calibri" pitchFamily="34" charset="0"/>
              </a:rPr>
              <a:t>Cool Pavements</a:t>
            </a:r>
            <a:br>
              <a:rPr lang="en-US" sz="3600" dirty="0">
                <a:solidFill>
                  <a:srgbClr val="000000"/>
                </a:solidFill>
                <a:latin typeface="Calibri" pitchFamily="34" charset="0"/>
              </a:rPr>
            </a:br>
            <a:endParaRPr lang="en-US" sz="3600" dirty="0">
              <a:solidFill>
                <a:srgbClr val="000000"/>
              </a:solidFill>
              <a:latin typeface="Calibri" pitchFamily="34" charset="0"/>
            </a:endParaRPr>
          </a:p>
          <a:p>
            <a:pPr marL="514350" indent="-514350">
              <a:buFont typeface="+mj-lt"/>
              <a:buAutoNum type="arabicPeriod"/>
            </a:pPr>
            <a:r>
              <a:rPr lang="en-US" sz="3600" dirty="0">
                <a:solidFill>
                  <a:srgbClr val="000000"/>
                </a:solidFill>
                <a:latin typeface="Calibri" pitchFamily="34" charset="0"/>
              </a:rPr>
              <a:t>Product Testing, Rating, and Labeling – i.e., “code infrastructure”</a:t>
            </a:r>
          </a:p>
        </p:txBody>
      </p:sp>
    </p:spTree>
    <p:extLst>
      <p:ext uri="{BB962C8B-B14F-4D97-AF65-F5344CB8AC3E}">
        <p14:creationId xmlns:p14="http://schemas.microsoft.com/office/powerpoint/2010/main" xmlns="" val="244519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Objectives</a:t>
            </a:r>
            <a:endParaRPr lang="en-US" dirty="0"/>
          </a:p>
        </p:txBody>
      </p:sp>
      <p:sp>
        <p:nvSpPr>
          <p:cNvPr id="3" name="Rectangle 2"/>
          <p:cNvSpPr/>
          <p:nvPr/>
        </p:nvSpPr>
        <p:spPr>
          <a:xfrm>
            <a:off x="304800" y="2034838"/>
            <a:ext cx="5674122" cy="4154983"/>
          </a:xfrm>
          <a:prstGeom prst="rect">
            <a:avLst/>
          </a:prstGeom>
        </p:spPr>
        <p:txBody>
          <a:bodyPr wrap="square">
            <a:spAutoFit/>
          </a:bodyPr>
          <a:lstStyle/>
          <a:p>
            <a:pPr marL="342900" indent="-342900" algn="l">
              <a:buFont typeface="Arial"/>
              <a:buChar char="•"/>
            </a:pPr>
            <a:r>
              <a:rPr lang="en-US" sz="2400" dirty="0" smtClean="0">
                <a:solidFill>
                  <a:srgbClr val="000000"/>
                </a:solidFill>
                <a:latin typeface="Calibri" pitchFamily="34" charset="0"/>
              </a:rPr>
              <a:t>Launched the Cool Roofs and Pavements Toolkit and Knowledge Base.</a:t>
            </a:r>
            <a:br>
              <a:rPr lang="en-US" sz="2400" dirty="0" smtClean="0">
                <a:solidFill>
                  <a:srgbClr val="000000"/>
                </a:solidFill>
                <a:latin typeface="Calibri" pitchFamily="34" charset="0"/>
              </a:rPr>
            </a:br>
            <a:endParaRPr lang="en-US" sz="2400" dirty="0" smtClean="0">
              <a:solidFill>
                <a:srgbClr val="000000"/>
              </a:solidFill>
              <a:latin typeface="Calibri" pitchFamily="34" charset="0"/>
            </a:endParaRPr>
          </a:p>
          <a:p>
            <a:pPr marL="342900" indent="-342900" algn="l">
              <a:buFont typeface="Arial"/>
              <a:buChar char="•"/>
            </a:pPr>
            <a:r>
              <a:rPr lang="en-US" sz="2400" dirty="0" smtClean="0">
                <a:solidFill>
                  <a:srgbClr val="000000"/>
                </a:solidFill>
                <a:latin typeface="Calibri" pitchFamily="34" charset="0"/>
              </a:rPr>
              <a:t>Over 500 entries, 3,300 unique visitors since May 2012</a:t>
            </a:r>
          </a:p>
          <a:p>
            <a:pPr algn="l"/>
            <a:endParaRPr lang="en-US" sz="2400" dirty="0" smtClean="0">
              <a:solidFill>
                <a:srgbClr val="000000"/>
              </a:solidFill>
              <a:latin typeface="Calibri" pitchFamily="34" charset="0"/>
            </a:endParaRPr>
          </a:p>
          <a:p>
            <a:pPr marL="342900" indent="-342900" algn="l">
              <a:buFont typeface="Arial"/>
              <a:buChar char="•"/>
            </a:pPr>
            <a:r>
              <a:rPr lang="en-US" sz="2400" dirty="0" smtClean="0">
                <a:solidFill>
                  <a:srgbClr val="000000"/>
                </a:solidFill>
                <a:latin typeface="Calibri" pitchFamily="34" charset="0"/>
              </a:rPr>
              <a:t>Gathered codes, laws, best practices, and case studies from WG countries and beyond.</a:t>
            </a:r>
            <a:br>
              <a:rPr lang="en-US" sz="2400" dirty="0" smtClean="0">
                <a:solidFill>
                  <a:srgbClr val="000000"/>
                </a:solidFill>
                <a:latin typeface="Calibri" pitchFamily="34" charset="0"/>
              </a:rPr>
            </a:br>
            <a:endParaRPr lang="en-US" sz="2400" dirty="0" smtClean="0">
              <a:solidFill>
                <a:srgbClr val="000000"/>
              </a:solidFill>
              <a:latin typeface="Calibri" pitchFamily="34" charset="0"/>
            </a:endParaRPr>
          </a:p>
          <a:p>
            <a:pPr marL="342900" indent="-342900" algn="l">
              <a:buFont typeface="Arial"/>
              <a:buChar char="•"/>
            </a:pPr>
            <a:r>
              <a:rPr lang="en-US" sz="2400" dirty="0" err="1" smtClean="0">
                <a:solidFill>
                  <a:srgbClr val="000000"/>
                </a:solidFill>
                <a:latin typeface="Calibri" pitchFamily="34" charset="0"/>
              </a:rPr>
              <a:t>www.CoolRoofToolkit.org</a:t>
            </a:r>
            <a:endParaRPr lang="en-US" sz="2400" dirty="0" smtClean="0">
              <a:solidFill>
                <a:srgbClr val="000000"/>
              </a:solidFill>
              <a:latin typeface="Calibri" pitchFamily="34" charset="0"/>
            </a:endParaRPr>
          </a:p>
        </p:txBody>
      </p:sp>
      <p:pic>
        <p:nvPicPr>
          <p:cNvPr id="4" name="Picture 3"/>
          <p:cNvPicPr>
            <a:picLocks noChangeAspect="1"/>
          </p:cNvPicPr>
          <p:nvPr/>
        </p:nvPicPr>
        <p:blipFill>
          <a:blip r:embed="rId2" cstate="print"/>
          <a:stretch>
            <a:fillRect/>
          </a:stretch>
        </p:blipFill>
        <p:spPr>
          <a:xfrm>
            <a:off x="5978922" y="1991766"/>
            <a:ext cx="2888556" cy="4332834"/>
          </a:xfrm>
          <a:prstGeom prst="rect">
            <a:avLst/>
          </a:prstGeom>
        </p:spPr>
      </p:pic>
      <p:sp>
        <p:nvSpPr>
          <p:cNvPr id="9" name="Rounded Rectangle 8"/>
          <p:cNvSpPr/>
          <p:nvPr/>
        </p:nvSpPr>
        <p:spPr>
          <a:xfrm>
            <a:off x="381000" y="1117937"/>
            <a:ext cx="8436306" cy="710863"/>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7200" y="1120914"/>
            <a:ext cx="8448550" cy="707886"/>
          </a:xfrm>
          <a:prstGeom prst="rect">
            <a:avLst/>
          </a:prstGeom>
          <a:noFill/>
        </p:spPr>
        <p:txBody>
          <a:bodyPr wrap="square" rtlCol="0">
            <a:spAutoFit/>
          </a:bodyPr>
          <a:lstStyle/>
          <a:p>
            <a:pPr algn="ctr"/>
            <a:r>
              <a:rPr lang="en-US" sz="2000" b="1" i="1" dirty="0" smtClean="0"/>
              <a:t>Objective: </a:t>
            </a:r>
            <a:r>
              <a:rPr lang="en-US" sz="2000" b="1" i="1" dirty="0">
                <a:solidFill>
                  <a:srgbClr val="000000"/>
                </a:solidFill>
                <a:latin typeface="Calibri" pitchFamily="34" charset="0"/>
              </a:rPr>
              <a:t>Collect information and tools of existing working group partners in an accessible repository. </a:t>
            </a:r>
            <a:endParaRPr lang="en-US" sz="2000" b="1" i="1" dirty="0"/>
          </a:p>
        </p:txBody>
      </p:sp>
    </p:spTree>
    <p:extLst>
      <p:ext uri="{BB962C8B-B14F-4D97-AF65-F5344CB8AC3E}">
        <p14:creationId xmlns:p14="http://schemas.microsoft.com/office/powerpoint/2010/main" xmlns="" val="24451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yderabad White Roofs.jpg"/>
          <p:cNvPicPr>
            <a:picLocks noChangeAspect="1"/>
          </p:cNvPicPr>
          <p:nvPr/>
        </p:nvPicPr>
        <p:blipFill>
          <a:blip r:embed="rId2" cstate="print">
            <a:alphaModFix amt="47000"/>
          </a:blip>
          <a:srcRect/>
          <a:stretch>
            <a:fillRect/>
          </a:stretch>
        </p:blipFill>
        <p:spPr>
          <a:xfrm>
            <a:off x="0" y="1024069"/>
            <a:ext cx="9123182" cy="5813207"/>
          </a:xfrm>
          <a:prstGeom prst="rect">
            <a:avLst/>
          </a:prstGeom>
          <a:noFill/>
          <a:ln w="28575">
            <a:solidFill>
              <a:schemeClr val="tx2"/>
            </a:solidFill>
          </a:ln>
        </p:spPr>
      </p:pic>
      <p:sp>
        <p:nvSpPr>
          <p:cNvPr id="2" name="Title 1"/>
          <p:cNvSpPr>
            <a:spLocks noGrp="1"/>
          </p:cNvSpPr>
          <p:nvPr>
            <p:ph type="title"/>
          </p:nvPr>
        </p:nvSpPr>
        <p:spPr/>
        <p:txBody>
          <a:bodyPr/>
          <a:lstStyle/>
          <a:p>
            <a:r>
              <a:rPr lang="en-US" dirty="0" smtClean="0"/>
              <a:t>Welcome!</a:t>
            </a:r>
            <a:endParaRPr lang="en-US" dirty="0"/>
          </a:p>
        </p:txBody>
      </p:sp>
      <p:sp>
        <p:nvSpPr>
          <p:cNvPr id="5" name="TextBox 4"/>
          <p:cNvSpPr txBox="1"/>
          <p:nvPr/>
        </p:nvSpPr>
        <p:spPr>
          <a:xfrm>
            <a:off x="166542" y="1295400"/>
            <a:ext cx="9097362" cy="3539430"/>
          </a:xfrm>
          <a:prstGeom prst="rect">
            <a:avLst/>
          </a:prstGeom>
          <a:noFill/>
        </p:spPr>
        <p:txBody>
          <a:bodyPr wrap="none" rtlCol="0">
            <a:spAutoFit/>
          </a:bodyPr>
          <a:lstStyle/>
          <a:p>
            <a:r>
              <a:rPr lang="en-US" sz="3200" b="1" dirty="0" smtClean="0"/>
              <a:t>Agenda</a:t>
            </a:r>
            <a:endParaRPr lang="en-US" sz="3200" b="1" dirty="0"/>
          </a:p>
          <a:p>
            <a:pPr marL="342900" indent="-342900">
              <a:buFont typeface="+mj-lt"/>
              <a:buAutoNum type="arabicPeriod"/>
            </a:pPr>
            <a:r>
              <a:rPr lang="en-US" sz="3200" b="1" dirty="0" smtClean="0"/>
              <a:t>Welcome and Introductions</a:t>
            </a:r>
          </a:p>
          <a:p>
            <a:pPr marL="342900" indent="-342900">
              <a:buFont typeface="+mj-lt"/>
              <a:buAutoNum type="arabicPeriod"/>
            </a:pPr>
            <a:r>
              <a:rPr lang="en-US" sz="3200" b="1" dirty="0" smtClean="0"/>
              <a:t>Recap of September 2011 Working Group Meeting</a:t>
            </a:r>
          </a:p>
          <a:p>
            <a:pPr marL="342900" indent="-342900">
              <a:buFont typeface="+mj-lt"/>
              <a:buAutoNum type="arabicPeriod"/>
            </a:pPr>
            <a:r>
              <a:rPr lang="en-US" sz="3200" b="1" dirty="0" smtClean="0"/>
              <a:t>Country Updates</a:t>
            </a:r>
          </a:p>
          <a:p>
            <a:pPr marL="342900" indent="-342900">
              <a:buFont typeface="+mj-lt"/>
              <a:buAutoNum type="arabicPeriod"/>
            </a:pPr>
            <a:r>
              <a:rPr lang="en-US" sz="3200" b="1" dirty="0" smtClean="0"/>
              <a:t>Presentations on relevant cool roof topics</a:t>
            </a:r>
          </a:p>
          <a:p>
            <a:pPr marL="342900" indent="-342900">
              <a:buFont typeface="+mj-lt"/>
              <a:buAutoNum type="arabicPeriod"/>
            </a:pPr>
            <a:r>
              <a:rPr lang="en-US" sz="3200" b="1" dirty="0" smtClean="0"/>
              <a:t>Discussion: Review of Priorities</a:t>
            </a:r>
          </a:p>
          <a:p>
            <a:pPr marL="342900" indent="-342900">
              <a:buFont typeface="+mj-lt"/>
              <a:buAutoNum type="arabicPeriod"/>
            </a:pPr>
            <a:r>
              <a:rPr lang="en-US" sz="3200" b="1" dirty="0" smtClean="0"/>
              <a:t>Discussion: Planning for CEM4 in New Delhi </a:t>
            </a:r>
            <a:endParaRPr lang="en-US" sz="3200" b="1" dirty="0"/>
          </a:p>
        </p:txBody>
      </p:sp>
      <p:pic>
        <p:nvPicPr>
          <p:cNvPr id="6" name="Picture 5" descr="BEE_Ind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044005"/>
            <a:ext cx="1234648" cy="1133158"/>
          </a:xfrm>
          <a:prstGeom prst="rect">
            <a:avLst/>
          </a:prstGeom>
          <a:noFill/>
          <a:ln>
            <a:noFill/>
          </a:ln>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7493197" y="5044005"/>
            <a:ext cx="1364755" cy="11737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Objectives</a:t>
            </a:r>
            <a:endParaRPr lang="en-US" dirty="0"/>
          </a:p>
        </p:txBody>
      </p:sp>
      <p:sp>
        <p:nvSpPr>
          <p:cNvPr id="3" name="Rounded Rectangle 2"/>
          <p:cNvSpPr/>
          <p:nvPr/>
        </p:nvSpPr>
        <p:spPr>
          <a:xfrm>
            <a:off x="423381" y="1107775"/>
            <a:ext cx="8415820" cy="721025"/>
          </a:xfrm>
          <a:prstGeom prst="roundRect">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F7F7F"/>
              </a:solidFill>
            </a:endParaRPr>
          </a:p>
        </p:txBody>
      </p:sp>
      <p:sp>
        <p:nvSpPr>
          <p:cNvPr id="4"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20</a:t>
            </a:fld>
            <a:endParaRPr lang="en-US" dirty="0"/>
          </a:p>
        </p:txBody>
      </p:sp>
      <p:sp>
        <p:nvSpPr>
          <p:cNvPr id="5" name="Rectangle 4"/>
          <p:cNvSpPr/>
          <p:nvPr/>
        </p:nvSpPr>
        <p:spPr>
          <a:xfrm>
            <a:off x="304800" y="1524000"/>
            <a:ext cx="8458200" cy="4524315"/>
          </a:xfrm>
          <a:prstGeom prst="rect">
            <a:avLst/>
          </a:prstGeom>
        </p:spPr>
        <p:txBody>
          <a:bodyPr wrap="square">
            <a:spAutoFit/>
          </a:bodyPr>
          <a:lstStyle/>
          <a:p>
            <a:pPr algn="l"/>
            <a:endParaRPr lang="en-US" sz="3200" b="1" dirty="0" smtClean="0">
              <a:solidFill>
                <a:srgbClr val="60A0B4"/>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Presented on Working Group in Sao Paulo, Mexico City, Washington DC, Paris (IEA), roofing industry events, and more.</a:t>
            </a:r>
            <a:br>
              <a:rPr lang="en-US" sz="3200" dirty="0" smtClean="0">
                <a:solidFill>
                  <a:srgbClr val="000000"/>
                </a:solidFill>
                <a:latin typeface="Calibri" pitchFamily="34" charset="0"/>
              </a:rPr>
            </a:br>
            <a:endParaRPr lang="en-US" sz="3200" dirty="0" smtClean="0">
              <a:solidFill>
                <a:srgbClr val="000000"/>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GCCA partnerships with C40 Climate Leadership Group (68 global cities) and R20: Regions of Climate Action (30+ states/regions) provide pool of interested local partners.</a:t>
            </a:r>
          </a:p>
        </p:txBody>
      </p:sp>
      <p:sp>
        <p:nvSpPr>
          <p:cNvPr id="6" name="TextBox 5"/>
          <p:cNvSpPr txBox="1"/>
          <p:nvPr/>
        </p:nvSpPr>
        <p:spPr>
          <a:xfrm>
            <a:off x="304800" y="1038761"/>
            <a:ext cx="8662649" cy="707886"/>
          </a:xfrm>
          <a:prstGeom prst="rect">
            <a:avLst/>
          </a:prstGeom>
          <a:noFill/>
        </p:spPr>
        <p:txBody>
          <a:bodyPr wrap="square" rtlCol="0">
            <a:spAutoFit/>
          </a:bodyPr>
          <a:lstStyle/>
          <a:p>
            <a:pPr algn="ctr"/>
            <a:r>
              <a:rPr lang="en-US" sz="2000" b="1" i="1" dirty="0" smtClean="0"/>
              <a:t>Objective: P</a:t>
            </a:r>
            <a:r>
              <a:rPr lang="en-US" sz="2000" b="1" i="1" dirty="0" smtClean="0">
                <a:solidFill>
                  <a:srgbClr val="000000"/>
                </a:solidFill>
                <a:latin typeface="Calibri" pitchFamily="34" charset="0"/>
              </a:rPr>
              <a:t>romote </a:t>
            </a:r>
            <a:r>
              <a:rPr lang="en-US" sz="2000" b="1" i="1" dirty="0">
                <a:solidFill>
                  <a:srgbClr val="000000"/>
                </a:solidFill>
                <a:latin typeface="Calibri" pitchFamily="34" charset="0"/>
              </a:rPr>
              <a:t>cool </a:t>
            </a:r>
            <a:r>
              <a:rPr lang="en-US" sz="2000" b="1" i="1" dirty="0" smtClean="0">
                <a:solidFill>
                  <a:srgbClr val="000000"/>
                </a:solidFill>
                <a:latin typeface="Calibri" pitchFamily="34" charset="0"/>
              </a:rPr>
              <a:t>surfaces </a:t>
            </a:r>
            <a:r>
              <a:rPr lang="en-US" sz="2000" b="1" i="1" dirty="0">
                <a:solidFill>
                  <a:srgbClr val="000000"/>
                </a:solidFill>
                <a:latin typeface="Calibri" pitchFamily="34" charset="0"/>
              </a:rPr>
              <a:t>and identify or develop local champions to drive </a:t>
            </a:r>
            <a:r>
              <a:rPr lang="en-US" sz="2000" b="1" i="1" dirty="0" smtClean="0">
                <a:solidFill>
                  <a:srgbClr val="000000"/>
                </a:solidFill>
                <a:latin typeface="Calibri" pitchFamily="34" charset="0"/>
              </a:rPr>
              <a:t>development </a:t>
            </a:r>
            <a:r>
              <a:rPr lang="en-US" sz="2000" b="1" i="1" dirty="0">
                <a:solidFill>
                  <a:srgbClr val="000000"/>
                </a:solidFill>
                <a:latin typeface="Calibri" pitchFamily="34" charset="0"/>
              </a:rPr>
              <a:t>and </a:t>
            </a:r>
            <a:r>
              <a:rPr lang="en-US" sz="2000" b="1" i="1" dirty="0" smtClean="0">
                <a:solidFill>
                  <a:srgbClr val="000000"/>
                </a:solidFill>
                <a:latin typeface="Calibri" pitchFamily="34" charset="0"/>
              </a:rPr>
              <a:t>implementation</a:t>
            </a:r>
            <a:endParaRPr lang="en-US" sz="2000" b="1" i="1" dirty="0">
              <a:solidFill>
                <a:srgbClr val="000000"/>
              </a:solidFill>
              <a:latin typeface="Calibri" pitchFamily="34" charset="0"/>
            </a:endParaRPr>
          </a:p>
        </p:txBody>
      </p:sp>
    </p:spTree>
    <p:extLst>
      <p:ext uri="{BB962C8B-B14F-4D97-AF65-F5344CB8AC3E}">
        <p14:creationId xmlns:p14="http://schemas.microsoft.com/office/powerpoint/2010/main" xmlns="" val="244519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Objectives</a:t>
            </a:r>
            <a:endParaRPr lang="en-US" dirty="0"/>
          </a:p>
        </p:txBody>
      </p:sp>
      <p:sp>
        <p:nvSpPr>
          <p:cNvPr id="3" name="Rounded Rectangle 2"/>
          <p:cNvSpPr/>
          <p:nvPr/>
        </p:nvSpPr>
        <p:spPr>
          <a:xfrm>
            <a:off x="442455" y="1117937"/>
            <a:ext cx="8396745" cy="710863"/>
          </a:xfrm>
          <a:prstGeom prst="roundRect">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21</a:t>
            </a:fld>
            <a:endParaRPr lang="en-US" dirty="0"/>
          </a:p>
        </p:txBody>
      </p:sp>
      <p:sp>
        <p:nvSpPr>
          <p:cNvPr id="5" name="Rectangle 4"/>
          <p:cNvSpPr/>
          <p:nvPr/>
        </p:nvSpPr>
        <p:spPr>
          <a:xfrm>
            <a:off x="304800" y="2058412"/>
            <a:ext cx="8458200" cy="3046988"/>
          </a:xfrm>
          <a:prstGeom prst="rect">
            <a:avLst/>
          </a:prstGeom>
        </p:spPr>
        <p:txBody>
          <a:bodyPr wrap="square">
            <a:spAutoFit/>
          </a:bodyPr>
          <a:lstStyle/>
          <a:p>
            <a:pPr algn="l"/>
            <a:endParaRPr lang="en-US" sz="3200" b="1" dirty="0" smtClean="0">
              <a:solidFill>
                <a:srgbClr val="60A0B4"/>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Pilot project underway in India – affordable housing</a:t>
            </a:r>
            <a:br>
              <a:rPr lang="en-US" sz="3200" dirty="0" smtClean="0">
                <a:solidFill>
                  <a:srgbClr val="000000"/>
                </a:solidFill>
                <a:latin typeface="Calibri" pitchFamily="34" charset="0"/>
              </a:rPr>
            </a:br>
            <a:endParaRPr lang="en-US" sz="3200" dirty="0" smtClean="0">
              <a:solidFill>
                <a:srgbClr val="000000"/>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Pilot projects being planned in Mexico – affordable housing, commercial buildings etc.</a:t>
            </a:r>
            <a:endParaRPr lang="en-US" sz="3200" dirty="0">
              <a:solidFill>
                <a:srgbClr val="000000"/>
              </a:solidFill>
              <a:latin typeface="Calibri" pitchFamily="34" charset="0"/>
            </a:endParaRPr>
          </a:p>
        </p:txBody>
      </p:sp>
      <p:sp>
        <p:nvSpPr>
          <p:cNvPr id="6" name="TextBox 5"/>
          <p:cNvSpPr txBox="1"/>
          <p:nvPr/>
        </p:nvSpPr>
        <p:spPr>
          <a:xfrm>
            <a:off x="304800" y="1114961"/>
            <a:ext cx="8687665" cy="707886"/>
          </a:xfrm>
          <a:prstGeom prst="rect">
            <a:avLst/>
          </a:prstGeom>
          <a:noFill/>
        </p:spPr>
        <p:txBody>
          <a:bodyPr wrap="square" rtlCol="0">
            <a:spAutoFit/>
          </a:bodyPr>
          <a:lstStyle/>
          <a:p>
            <a:pPr algn="ctr"/>
            <a:r>
              <a:rPr lang="en-US" sz="2000" b="1" i="1" dirty="0" smtClean="0"/>
              <a:t>Objective: </a:t>
            </a:r>
            <a:r>
              <a:rPr lang="en-US" sz="2000" b="1" i="1" dirty="0">
                <a:solidFill>
                  <a:srgbClr val="000000"/>
                </a:solidFill>
                <a:latin typeface="Calibri" pitchFamily="34" charset="0"/>
              </a:rPr>
              <a:t>Develop projects with partners to demonstrate the efficacy of cool roofs and pavements</a:t>
            </a:r>
            <a:r>
              <a:rPr lang="en-US" sz="2000" b="1" i="1" dirty="0" smtClean="0">
                <a:solidFill>
                  <a:srgbClr val="000000"/>
                </a:solidFill>
                <a:latin typeface="Calibri" pitchFamily="34" charset="0"/>
              </a:rPr>
              <a:t>.</a:t>
            </a:r>
            <a:endParaRPr lang="en-US" sz="2000" b="1" i="1" dirty="0">
              <a:solidFill>
                <a:srgbClr val="000000"/>
              </a:solidFill>
              <a:latin typeface="Calibri" pitchFamily="34" charset="0"/>
            </a:endParaRPr>
          </a:p>
        </p:txBody>
      </p:sp>
    </p:spTree>
    <p:extLst>
      <p:ext uri="{BB962C8B-B14F-4D97-AF65-F5344CB8AC3E}">
        <p14:creationId xmlns:p14="http://schemas.microsoft.com/office/powerpoint/2010/main" xmlns="" val="244519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Objectives</a:t>
            </a:r>
            <a:endParaRPr lang="en-US" dirty="0"/>
          </a:p>
        </p:txBody>
      </p:sp>
      <p:sp>
        <p:nvSpPr>
          <p:cNvPr id="3" name="Rectangle 2"/>
          <p:cNvSpPr/>
          <p:nvPr/>
        </p:nvSpPr>
        <p:spPr>
          <a:xfrm>
            <a:off x="304800" y="1524000"/>
            <a:ext cx="8458200" cy="3046988"/>
          </a:xfrm>
          <a:prstGeom prst="rect">
            <a:avLst/>
          </a:prstGeom>
        </p:spPr>
        <p:txBody>
          <a:bodyPr wrap="square">
            <a:spAutoFit/>
          </a:bodyPr>
          <a:lstStyle/>
          <a:p>
            <a:pPr algn="l"/>
            <a:endParaRPr lang="en-US" sz="3200" b="1" dirty="0" smtClean="0">
              <a:solidFill>
                <a:srgbClr val="60A0B4"/>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Launch of SUCCEED in India</a:t>
            </a:r>
            <a:br>
              <a:rPr lang="en-US" sz="3200" dirty="0" smtClean="0">
                <a:solidFill>
                  <a:srgbClr val="000000"/>
                </a:solidFill>
                <a:latin typeface="Calibri" pitchFamily="34" charset="0"/>
              </a:rPr>
            </a:br>
            <a:endParaRPr lang="en-US" sz="3200" dirty="0" smtClean="0">
              <a:solidFill>
                <a:srgbClr val="000000"/>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Mexico</a:t>
            </a:r>
            <a:br>
              <a:rPr lang="en-US" sz="3200" dirty="0" smtClean="0">
                <a:solidFill>
                  <a:srgbClr val="000000"/>
                </a:solidFill>
                <a:latin typeface="Calibri" pitchFamily="34" charset="0"/>
              </a:rPr>
            </a:br>
            <a:endParaRPr lang="en-US" sz="3200" dirty="0" smtClean="0">
              <a:solidFill>
                <a:srgbClr val="000000"/>
              </a:solidFill>
              <a:latin typeface="Calibri" pitchFamily="34" charset="0"/>
            </a:endParaRPr>
          </a:p>
          <a:p>
            <a:pPr marL="342900" indent="-342900" algn="l">
              <a:buFont typeface="Arial"/>
              <a:buChar char="•"/>
            </a:pPr>
            <a:r>
              <a:rPr lang="en-US" sz="3200" dirty="0" smtClean="0">
                <a:solidFill>
                  <a:srgbClr val="000000"/>
                </a:solidFill>
                <a:latin typeface="Calibri" pitchFamily="34" charset="0"/>
              </a:rPr>
              <a:t>Cool Codes Collaborative</a:t>
            </a:r>
            <a:endParaRPr lang="en-US" sz="3200" dirty="0">
              <a:solidFill>
                <a:srgbClr val="000000"/>
              </a:solidFill>
              <a:latin typeface="Calibri" pitchFamily="34" charset="0"/>
            </a:endParaRPr>
          </a:p>
        </p:txBody>
      </p:sp>
      <p:sp>
        <p:nvSpPr>
          <p:cNvPr id="4" name="Rounded Rectangle 3"/>
          <p:cNvSpPr/>
          <p:nvPr/>
        </p:nvSpPr>
        <p:spPr>
          <a:xfrm>
            <a:off x="413903" y="1128261"/>
            <a:ext cx="8425297" cy="700539"/>
          </a:xfrm>
          <a:prstGeom prst="roundRect">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45945" y="1197114"/>
            <a:ext cx="8731455" cy="707886"/>
          </a:xfrm>
          <a:prstGeom prst="rect">
            <a:avLst/>
          </a:prstGeom>
          <a:noFill/>
        </p:spPr>
        <p:txBody>
          <a:bodyPr wrap="square" rtlCol="0">
            <a:spAutoFit/>
          </a:bodyPr>
          <a:lstStyle/>
          <a:p>
            <a:r>
              <a:rPr lang="en-US" sz="2000" b="1" i="1" dirty="0" smtClean="0"/>
              <a:t>Objective: </a:t>
            </a:r>
            <a:r>
              <a:rPr lang="en-US" sz="2000" b="1" i="1" dirty="0">
                <a:solidFill>
                  <a:srgbClr val="000000"/>
                </a:solidFill>
                <a:latin typeface="Calibri" pitchFamily="34" charset="0"/>
              </a:rPr>
              <a:t>Provide technical assistance to develop code infrastructure.</a:t>
            </a:r>
          </a:p>
          <a:p>
            <a:r>
              <a:rPr lang="en-US" sz="2000" b="1" i="1" dirty="0" smtClean="0">
                <a:solidFill>
                  <a:srgbClr val="000000"/>
                </a:solidFill>
                <a:latin typeface="Calibri" pitchFamily="34" charset="0"/>
              </a:rPr>
              <a:t> </a:t>
            </a:r>
            <a:endParaRPr lang="en-US" sz="2000" b="1" i="1" dirty="0"/>
          </a:p>
        </p:txBody>
      </p:sp>
    </p:spTree>
    <p:extLst>
      <p:ext uri="{BB962C8B-B14F-4D97-AF65-F5344CB8AC3E}">
        <p14:creationId xmlns:p14="http://schemas.microsoft.com/office/powerpoint/2010/main" xmlns="" val="1030514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yderabad White Roofs.jpg"/>
          <p:cNvPicPr>
            <a:picLocks noChangeAspect="1"/>
          </p:cNvPicPr>
          <p:nvPr/>
        </p:nvPicPr>
        <p:blipFill>
          <a:blip r:embed="rId2" cstate="print">
            <a:alphaModFix amt="47000"/>
          </a:blip>
          <a:srcRect/>
          <a:stretch>
            <a:fillRect/>
          </a:stretch>
        </p:blipFill>
        <p:spPr>
          <a:xfrm>
            <a:off x="0" y="1024069"/>
            <a:ext cx="9123182" cy="5813207"/>
          </a:xfrm>
          <a:prstGeom prst="rect">
            <a:avLst/>
          </a:prstGeom>
          <a:noFill/>
          <a:ln w="28575">
            <a:solidFill>
              <a:schemeClr val="tx2"/>
            </a:solidFill>
          </a:ln>
        </p:spPr>
      </p:pic>
      <p:sp>
        <p:nvSpPr>
          <p:cNvPr id="5" name="TextBox 4"/>
          <p:cNvSpPr txBox="1"/>
          <p:nvPr/>
        </p:nvSpPr>
        <p:spPr>
          <a:xfrm>
            <a:off x="166542" y="1295400"/>
            <a:ext cx="9097362" cy="3539430"/>
          </a:xfrm>
          <a:prstGeom prst="rect">
            <a:avLst/>
          </a:prstGeom>
          <a:noFill/>
        </p:spPr>
        <p:txBody>
          <a:bodyPr wrap="none" rtlCol="0">
            <a:spAutoFit/>
          </a:bodyPr>
          <a:lstStyle/>
          <a:p>
            <a:r>
              <a:rPr lang="en-US" sz="3200" b="1" dirty="0" smtClean="0"/>
              <a:t>Agenda</a:t>
            </a:r>
            <a:endParaRPr lang="en-US" sz="3200" b="1" dirty="0"/>
          </a:p>
          <a:p>
            <a:pPr marL="342900" indent="-342900">
              <a:buFont typeface="+mj-lt"/>
              <a:buAutoNum type="arabicPeriod"/>
            </a:pPr>
            <a:r>
              <a:rPr lang="en-US" sz="3200" b="1" dirty="0" smtClean="0">
                <a:solidFill>
                  <a:srgbClr val="7F7F7F"/>
                </a:solidFill>
              </a:rPr>
              <a:t>Welcome and Introductions</a:t>
            </a:r>
          </a:p>
          <a:p>
            <a:pPr marL="342900" indent="-342900">
              <a:buFont typeface="+mj-lt"/>
              <a:buAutoNum type="arabicPeriod"/>
            </a:pPr>
            <a:r>
              <a:rPr lang="en-US" sz="3200" b="1" dirty="0" smtClean="0">
                <a:solidFill>
                  <a:srgbClr val="7F7F7F"/>
                </a:solidFill>
              </a:rPr>
              <a:t>Recap of September 2011 Working Group Meeting</a:t>
            </a:r>
          </a:p>
          <a:p>
            <a:pPr marL="342900" indent="-342900">
              <a:buFont typeface="+mj-lt"/>
              <a:buAutoNum type="arabicPeriod"/>
            </a:pPr>
            <a:r>
              <a:rPr lang="en-US" sz="3200" b="1" dirty="0" smtClean="0"/>
              <a:t>Country Updates</a:t>
            </a:r>
          </a:p>
          <a:p>
            <a:pPr marL="342900" indent="-342900">
              <a:buFont typeface="+mj-lt"/>
              <a:buAutoNum type="arabicPeriod"/>
            </a:pPr>
            <a:r>
              <a:rPr lang="en-US" sz="3200" b="1" dirty="0" smtClean="0">
                <a:solidFill>
                  <a:schemeClr val="bg1">
                    <a:lumMod val="50000"/>
                  </a:schemeClr>
                </a:solidFill>
              </a:rPr>
              <a:t>Presentations on relevant cool roof topics</a:t>
            </a:r>
          </a:p>
          <a:p>
            <a:pPr marL="342900" indent="-342900">
              <a:buFont typeface="+mj-lt"/>
              <a:buAutoNum type="arabicPeriod"/>
            </a:pPr>
            <a:r>
              <a:rPr lang="en-US" sz="3200" b="1" dirty="0" smtClean="0">
                <a:solidFill>
                  <a:schemeClr val="bg1">
                    <a:lumMod val="50000"/>
                  </a:schemeClr>
                </a:solidFill>
              </a:rPr>
              <a:t>Discussion: Review of Priorities</a:t>
            </a:r>
          </a:p>
          <a:p>
            <a:pPr marL="342900" indent="-342900">
              <a:buFont typeface="+mj-lt"/>
              <a:buAutoNum type="arabicPeriod"/>
            </a:pPr>
            <a:r>
              <a:rPr lang="en-US" sz="3200" b="1" dirty="0" smtClean="0">
                <a:solidFill>
                  <a:schemeClr val="bg1">
                    <a:lumMod val="50000"/>
                  </a:schemeClr>
                </a:solidFill>
              </a:rPr>
              <a:t>Discussion: Planning for CEM4 in New Delhi </a:t>
            </a:r>
            <a:endParaRPr lang="en-US" sz="3200" b="1" dirty="0">
              <a:solidFill>
                <a:schemeClr val="bg1">
                  <a:lumMod val="50000"/>
                </a:schemeClr>
              </a:solidFill>
            </a:endParaRPr>
          </a:p>
        </p:txBody>
      </p:sp>
      <p:pic>
        <p:nvPicPr>
          <p:cNvPr id="6" name="Picture 5" descr="BEE_Ind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044005"/>
            <a:ext cx="1234648" cy="1133158"/>
          </a:xfrm>
          <a:prstGeom prst="rect">
            <a:avLst/>
          </a:prstGeom>
          <a:noFill/>
          <a:ln>
            <a:noFill/>
          </a:ln>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7493197" y="5044005"/>
            <a:ext cx="1364755" cy="1173797"/>
          </a:xfrm>
          <a:prstGeom prst="rect">
            <a:avLst/>
          </a:prstGeom>
        </p:spPr>
      </p:pic>
    </p:spTree>
    <p:extLst>
      <p:ext uri="{BB962C8B-B14F-4D97-AF65-F5344CB8AC3E}">
        <p14:creationId xmlns:p14="http://schemas.microsoft.com/office/powerpoint/2010/main" xmlns="" val="2860993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Discussions</a:t>
            </a:r>
            <a:endParaRPr lang="en-US" dirty="0"/>
          </a:p>
        </p:txBody>
      </p:sp>
      <p:sp>
        <p:nvSpPr>
          <p:cNvPr id="3" name="Rectangle 2"/>
          <p:cNvSpPr/>
          <p:nvPr/>
        </p:nvSpPr>
        <p:spPr>
          <a:xfrm>
            <a:off x="304800" y="1676400"/>
            <a:ext cx="8305800" cy="4401205"/>
          </a:xfrm>
          <a:prstGeom prst="rect">
            <a:avLst/>
          </a:prstGeom>
        </p:spPr>
        <p:txBody>
          <a:bodyPr wrap="square">
            <a:spAutoFit/>
          </a:bodyPr>
          <a:lstStyle/>
          <a:p>
            <a:r>
              <a:rPr lang="en-US" sz="2800" dirty="0" smtClean="0"/>
              <a:t>Discussion #1: </a:t>
            </a:r>
            <a:r>
              <a:rPr lang="en-US" sz="2800" dirty="0"/>
              <a:t>How do we build on what we are doing already?  Are there new areas we should explore</a:t>
            </a:r>
            <a:r>
              <a:rPr lang="en-US" sz="2800" dirty="0" smtClean="0"/>
              <a:t>?</a:t>
            </a:r>
            <a:endParaRPr lang="en-US" sz="2800" dirty="0"/>
          </a:p>
          <a:p>
            <a:endParaRPr lang="en-US" sz="2800" dirty="0" smtClean="0"/>
          </a:p>
          <a:p>
            <a:r>
              <a:rPr lang="en-US" sz="2800" dirty="0" smtClean="0"/>
              <a:t>Discussion #2:  What should we do together in 2013? How do we communicate more broadly about our efforts?</a:t>
            </a:r>
          </a:p>
          <a:p>
            <a:endParaRPr lang="en-US" sz="2800" dirty="0"/>
          </a:p>
          <a:p>
            <a:r>
              <a:rPr lang="en-US" sz="2800" dirty="0"/>
              <a:t>Discussion </a:t>
            </a:r>
            <a:r>
              <a:rPr lang="en-US" sz="2800" dirty="0" smtClean="0"/>
              <a:t>#3: </a:t>
            </a:r>
            <a:r>
              <a:rPr lang="en-US" sz="2800" dirty="0"/>
              <a:t>Working Group operations – are you getting out of the Working Group what you need?  What changes would make it </a:t>
            </a:r>
            <a:r>
              <a:rPr lang="en-US" sz="2800" dirty="0" smtClean="0"/>
              <a:t>more effective and useful?</a:t>
            </a:r>
            <a:endParaRPr lang="en-US" sz="2800" dirty="0"/>
          </a:p>
        </p:txBody>
      </p:sp>
    </p:spTree>
    <p:extLst>
      <p:ext uri="{BB962C8B-B14F-4D97-AF65-F5344CB8AC3E}">
        <p14:creationId xmlns:p14="http://schemas.microsoft.com/office/powerpoint/2010/main" xmlns="" val="2292991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yderabad White Roofs.jpg"/>
          <p:cNvPicPr>
            <a:picLocks noChangeAspect="1"/>
          </p:cNvPicPr>
          <p:nvPr/>
        </p:nvPicPr>
        <p:blipFill>
          <a:blip r:embed="rId3" cstate="print">
            <a:alphaModFix amt="47000"/>
          </a:blip>
          <a:srcRect/>
          <a:stretch>
            <a:fillRect/>
          </a:stretch>
        </p:blipFill>
        <p:spPr>
          <a:xfrm>
            <a:off x="0" y="1024069"/>
            <a:ext cx="9123182" cy="5813207"/>
          </a:xfrm>
          <a:prstGeom prst="rect">
            <a:avLst/>
          </a:prstGeom>
          <a:noFill/>
          <a:ln w="28575">
            <a:solidFill>
              <a:schemeClr val="tx2"/>
            </a:solidFill>
          </a:ln>
        </p:spPr>
      </p:pic>
      <p:sp>
        <p:nvSpPr>
          <p:cNvPr id="5" name="TextBox 4"/>
          <p:cNvSpPr txBox="1"/>
          <p:nvPr/>
        </p:nvSpPr>
        <p:spPr>
          <a:xfrm>
            <a:off x="166542" y="1295400"/>
            <a:ext cx="9097362" cy="3539430"/>
          </a:xfrm>
          <a:prstGeom prst="rect">
            <a:avLst/>
          </a:prstGeom>
          <a:noFill/>
        </p:spPr>
        <p:txBody>
          <a:bodyPr wrap="none" rtlCol="0">
            <a:spAutoFit/>
          </a:bodyPr>
          <a:lstStyle/>
          <a:p>
            <a:r>
              <a:rPr lang="en-US" sz="3200" b="1" dirty="0" smtClean="0"/>
              <a:t>Agenda</a:t>
            </a:r>
            <a:endParaRPr lang="en-US" sz="3200" b="1" dirty="0"/>
          </a:p>
          <a:p>
            <a:pPr marL="342900" indent="-342900">
              <a:buFont typeface="+mj-lt"/>
              <a:buAutoNum type="arabicPeriod"/>
            </a:pPr>
            <a:r>
              <a:rPr lang="en-US" sz="3200" b="1" dirty="0" smtClean="0">
                <a:solidFill>
                  <a:srgbClr val="7F7F7F"/>
                </a:solidFill>
              </a:rPr>
              <a:t>Welcome and Introductions</a:t>
            </a:r>
          </a:p>
          <a:p>
            <a:pPr marL="342900" indent="-342900">
              <a:buFont typeface="+mj-lt"/>
              <a:buAutoNum type="arabicPeriod"/>
            </a:pPr>
            <a:r>
              <a:rPr lang="en-US" sz="3200" b="1" dirty="0" smtClean="0">
                <a:solidFill>
                  <a:schemeClr val="bg1">
                    <a:lumMod val="50000"/>
                  </a:schemeClr>
                </a:solidFill>
              </a:rPr>
              <a:t>Recap of September 2011 Working Group Meeting</a:t>
            </a:r>
          </a:p>
          <a:p>
            <a:pPr marL="342900" indent="-342900">
              <a:buFont typeface="+mj-lt"/>
              <a:buAutoNum type="arabicPeriod"/>
            </a:pPr>
            <a:r>
              <a:rPr lang="en-US" sz="3200" b="1" dirty="0" smtClean="0">
                <a:solidFill>
                  <a:schemeClr val="bg1">
                    <a:lumMod val="50000"/>
                  </a:schemeClr>
                </a:solidFill>
              </a:rPr>
              <a:t>Country Updates</a:t>
            </a:r>
          </a:p>
          <a:p>
            <a:pPr marL="342900" indent="-342900">
              <a:buFont typeface="+mj-lt"/>
              <a:buAutoNum type="arabicPeriod"/>
            </a:pPr>
            <a:r>
              <a:rPr lang="en-US" sz="3200" b="1" dirty="0" smtClean="0">
                <a:solidFill>
                  <a:srgbClr val="000000"/>
                </a:solidFill>
              </a:rPr>
              <a:t>Presentations on relevant cool roof topics</a:t>
            </a:r>
          </a:p>
          <a:p>
            <a:pPr marL="342900" indent="-342900">
              <a:buFont typeface="+mj-lt"/>
              <a:buAutoNum type="arabicPeriod"/>
            </a:pPr>
            <a:r>
              <a:rPr lang="en-US" sz="3200" b="1" dirty="0" smtClean="0">
                <a:solidFill>
                  <a:schemeClr val="bg1">
                    <a:lumMod val="50000"/>
                  </a:schemeClr>
                </a:solidFill>
              </a:rPr>
              <a:t>Discussion: Review of Priorities</a:t>
            </a:r>
          </a:p>
          <a:p>
            <a:pPr marL="342900" indent="-342900">
              <a:buFont typeface="+mj-lt"/>
              <a:buAutoNum type="arabicPeriod"/>
            </a:pPr>
            <a:r>
              <a:rPr lang="en-US" sz="3200" b="1" dirty="0" smtClean="0">
                <a:solidFill>
                  <a:schemeClr val="bg1">
                    <a:lumMod val="50000"/>
                  </a:schemeClr>
                </a:solidFill>
              </a:rPr>
              <a:t>Discussion: Planning for CEM4 in New Delhi </a:t>
            </a:r>
            <a:endParaRPr lang="en-US" sz="3200" b="1" dirty="0">
              <a:solidFill>
                <a:schemeClr val="bg1">
                  <a:lumMod val="50000"/>
                </a:schemeClr>
              </a:solidFill>
            </a:endParaRPr>
          </a:p>
        </p:txBody>
      </p:sp>
      <p:pic>
        <p:nvPicPr>
          <p:cNvPr id="6" name="Picture 5" descr="BEE_India"/>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044005"/>
            <a:ext cx="1234648" cy="1133158"/>
          </a:xfrm>
          <a:prstGeom prst="rect">
            <a:avLst/>
          </a:prstGeom>
          <a:noFill/>
          <a:ln>
            <a:noFill/>
          </a:ln>
          <a:extLst/>
        </p:spPr>
      </p:pic>
      <p:pic>
        <p:nvPicPr>
          <p:cNvPr id="7" name="Picture 6"/>
          <p:cNvPicPr/>
          <p:nvPr/>
        </p:nvPicPr>
        <p:blipFill>
          <a:blip r:embed="rId5" cstate="print">
            <a:extLst>
              <a:ext uri="{28A0092B-C50C-407E-A947-70E740481C1C}">
                <a14:useLocalDpi xmlns:a14="http://schemas.microsoft.com/office/drawing/2010/main" xmlns="" val="0"/>
              </a:ext>
            </a:extLst>
          </a:blip>
          <a:stretch>
            <a:fillRect/>
          </a:stretch>
        </p:blipFill>
        <p:spPr>
          <a:xfrm>
            <a:off x="7493197" y="5044005"/>
            <a:ext cx="1364755" cy="1173797"/>
          </a:xfrm>
          <a:prstGeom prst="rect">
            <a:avLst/>
          </a:prstGeom>
        </p:spPr>
      </p:pic>
    </p:spTree>
    <p:extLst>
      <p:ext uri="{BB962C8B-B14F-4D97-AF65-F5344CB8AC3E}">
        <p14:creationId xmlns:p14="http://schemas.microsoft.com/office/powerpoint/2010/main" xmlns="" val="2860993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Cool Roof Research Presentations</a:t>
            </a:r>
            <a:endParaRPr lang="en-US" dirty="0"/>
          </a:p>
        </p:txBody>
      </p:sp>
      <p:sp>
        <p:nvSpPr>
          <p:cNvPr id="3" name="Rectangle 2"/>
          <p:cNvSpPr/>
          <p:nvPr/>
        </p:nvSpPr>
        <p:spPr>
          <a:xfrm>
            <a:off x="304800" y="990600"/>
            <a:ext cx="8305800" cy="5078313"/>
          </a:xfrm>
          <a:prstGeom prst="rect">
            <a:avLst/>
          </a:prstGeom>
        </p:spPr>
        <p:txBody>
          <a:bodyPr wrap="square">
            <a:spAutoFit/>
          </a:bodyPr>
          <a:lstStyle/>
          <a:p>
            <a:r>
              <a:rPr lang="en-US" sz="3200" dirty="0"/>
              <a:t>Presentation #1: </a:t>
            </a:r>
            <a:r>
              <a:rPr lang="en-US" sz="3200" dirty="0" smtClean="0"/>
              <a:t>Climate and Building Benefits </a:t>
            </a:r>
            <a:r>
              <a:rPr lang="en-US" sz="3200" dirty="0"/>
              <a:t>of Cool </a:t>
            </a:r>
            <a:r>
              <a:rPr lang="en-US" sz="3200" dirty="0" smtClean="0"/>
              <a:t>Surfaces </a:t>
            </a:r>
          </a:p>
          <a:p>
            <a:r>
              <a:rPr lang="en-US" sz="2800" dirty="0" smtClean="0"/>
              <a:t>Dr</a:t>
            </a:r>
            <a:r>
              <a:rPr lang="en-US" sz="2800" dirty="0"/>
              <a:t>. Vishal </a:t>
            </a:r>
            <a:r>
              <a:rPr lang="en-US" sz="2800" dirty="0" err="1"/>
              <a:t>Garg</a:t>
            </a:r>
            <a:r>
              <a:rPr lang="en-US" sz="2800" dirty="0"/>
              <a:t>, </a:t>
            </a:r>
            <a:r>
              <a:rPr lang="en-US" sz="2800" dirty="0" smtClean="0"/>
              <a:t>Ms. </a:t>
            </a:r>
            <a:r>
              <a:rPr lang="en-US" sz="2800" dirty="0" err="1" smtClean="0"/>
              <a:t>Jalpa</a:t>
            </a:r>
            <a:r>
              <a:rPr lang="en-US" sz="2800" dirty="0" smtClean="0"/>
              <a:t> Gandhi, Mr. </a:t>
            </a:r>
            <a:r>
              <a:rPr lang="en-US" sz="2800" dirty="0" err="1" smtClean="0"/>
              <a:t>Ratish</a:t>
            </a:r>
            <a:r>
              <a:rPr lang="en-US" sz="2800" dirty="0" smtClean="0"/>
              <a:t> </a:t>
            </a:r>
            <a:r>
              <a:rPr lang="en-US" sz="2800" dirty="0" err="1" smtClean="0"/>
              <a:t>Arumugam</a:t>
            </a:r>
            <a:endParaRPr lang="en-US" sz="2800" dirty="0" smtClean="0"/>
          </a:p>
          <a:p>
            <a:r>
              <a:rPr lang="en-US" sz="2800" i="1" smtClean="0"/>
              <a:t>International Institute </a:t>
            </a:r>
            <a:r>
              <a:rPr lang="en-US" sz="2800" i="1" dirty="0"/>
              <a:t>of Information Technology – Hyderabad</a:t>
            </a:r>
            <a:r>
              <a:rPr lang="en-US" sz="2800" dirty="0"/>
              <a:t/>
            </a:r>
            <a:br>
              <a:rPr lang="en-US" sz="2800" dirty="0"/>
            </a:br>
            <a:endParaRPr lang="en-US" sz="2800" dirty="0"/>
          </a:p>
          <a:p>
            <a:r>
              <a:rPr lang="en-US" sz="3200" dirty="0"/>
              <a:t>Presentation #2: Results of a Cool Roof Pilot Project on Affordable Houses in </a:t>
            </a:r>
            <a:r>
              <a:rPr lang="en-US" sz="3200" dirty="0" err="1"/>
              <a:t>Sanand</a:t>
            </a:r>
            <a:r>
              <a:rPr lang="en-US" sz="3200" dirty="0"/>
              <a:t>, Gujarat</a:t>
            </a:r>
          </a:p>
          <a:p>
            <a:r>
              <a:rPr lang="en-US" sz="2800" dirty="0" smtClean="0"/>
              <a:t>Mr. </a:t>
            </a:r>
            <a:r>
              <a:rPr lang="en-US" sz="2800" dirty="0" err="1" smtClean="0"/>
              <a:t>Saumyaranjan</a:t>
            </a:r>
            <a:r>
              <a:rPr lang="en-US" sz="2800" dirty="0" smtClean="0"/>
              <a:t> </a:t>
            </a:r>
            <a:r>
              <a:rPr lang="en-US" sz="2800" dirty="0" err="1" smtClean="0"/>
              <a:t>Sahoo</a:t>
            </a:r>
            <a:endParaRPr lang="en-US" sz="2800" dirty="0" smtClean="0"/>
          </a:p>
          <a:p>
            <a:r>
              <a:rPr lang="en-US" sz="2800" i="1" dirty="0" smtClean="0"/>
              <a:t>Center </a:t>
            </a:r>
            <a:r>
              <a:rPr lang="en-US" sz="2800" i="1" dirty="0"/>
              <a:t>for Environmental Planning and </a:t>
            </a:r>
            <a:r>
              <a:rPr lang="en-US" sz="2800" i="1" dirty="0" smtClean="0"/>
              <a:t>Technology (CEPT University)</a:t>
            </a:r>
            <a:endParaRPr lang="en-US" sz="2800" i="1" dirty="0"/>
          </a:p>
        </p:txBody>
      </p:sp>
    </p:spTree>
    <p:extLst>
      <p:ext uri="{BB962C8B-B14F-4D97-AF65-F5344CB8AC3E}">
        <p14:creationId xmlns:p14="http://schemas.microsoft.com/office/powerpoint/2010/main" xmlns="" val="1030514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yderabad White Roofs.jpg"/>
          <p:cNvPicPr>
            <a:picLocks noChangeAspect="1"/>
          </p:cNvPicPr>
          <p:nvPr/>
        </p:nvPicPr>
        <p:blipFill>
          <a:blip r:embed="rId2" cstate="print">
            <a:alphaModFix amt="47000"/>
          </a:blip>
          <a:srcRect/>
          <a:stretch>
            <a:fillRect/>
          </a:stretch>
        </p:blipFill>
        <p:spPr>
          <a:xfrm>
            <a:off x="0" y="1024069"/>
            <a:ext cx="9123182" cy="5813207"/>
          </a:xfrm>
          <a:prstGeom prst="rect">
            <a:avLst/>
          </a:prstGeom>
          <a:noFill/>
          <a:ln w="28575">
            <a:solidFill>
              <a:schemeClr val="tx2"/>
            </a:solidFill>
          </a:ln>
        </p:spPr>
      </p:pic>
      <p:sp>
        <p:nvSpPr>
          <p:cNvPr id="5" name="TextBox 4"/>
          <p:cNvSpPr txBox="1"/>
          <p:nvPr/>
        </p:nvSpPr>
        <p:spPr>
          <a:xfrm>
            <a:off x="166542" y="1295400"/>
            <a:ext cx="9097362" cy="3539430"/>
          </a:xfrm>
          <a:prstGeom prst="rect">
            <a:avLst/>
          </a:prstGeom>
          <a:noFill/>
        </p:spPr>
        <p:txBody>
          <a:bodyPr wrap="none" rtlCol="0">
            <a:spAutoFit/>
          </a:bodyPr>
          <a:lstStyle/>
          <a:p>
            <a:r>
              <a:rPr lang="en-US" sz="3200" b="1" dirty="0" smtClean="0"/>
              <a:t>Agenda</a:t>
            </a:r>
            <a:endParaRPr lang="en-US" sz="3200" b="1" dirty="0"/>
          </a:p>
          <a:p>
            <a:pPr marL="342900" indent="-342900">
              <a:buFont typeface="+mj-lt"/>
              <a:buAutoNum type="arabicPeriod"/>
            </a:pPr>
            <a:r>
              <a:rPr lang="en-US" sz="3200" b="1" dirty="0" smtClean="0">
                <a:solidFill>
                  <a:srgbClr val="7F7F7F"/>
                </a:solidFill>
              </a:rPr>
              <a:t>Welcome and Introductions</a:t>
            </a:r>
          </a:p>
          <a:p>
            <a:pPr marL="342900" indent="-342900">
              <a:buFont typeface="+mj-lt"/>
              <a:buAutoNum type="arabicPeriod"/>
            </a:pPr>
            <a:r>
              <a:rPr lang="en-US" sz="3200" b="1" dirty="0" smtClean="0">
                <a:solidFill>
                  <a:schemeClr val="bg1">
                    <a:lumMod val="50000"/>
                  </a:schemeClr>
                </a:solidFill>
              </a:rPr>
              <a:t>Recap of September 2011 Working Group Meeting</a:t>
            </a:r>
          </a:p>
          <a:p>
            <a:pPr marL="342900" indent="-342900">
              <a:buFont typeface="+mj-lt"/>
              <a:buAutoNum type="arabicPeriod"/>
            </a:pPr>
            <a:r>
              <a:rPr lang="en-US" sz="3200" b="1" dirty="0" smtClean="0">
                <a:solidFill>
                  <a:schemeClr val="bg1">
                    <a:lumMod val="50000"/>
                  </a:schemeClr>
                </a:solidFill>
              </a:rPr>
              <a:t>Country Updates</a:t>
            </a:r>
          </a:p>
          <a:p>
            <a:pPr marL="342900" indent="-342900">
              <a:buFont typeface="+mj-lt"/>
              <a:buAutoNum type="arabicPeriod"/>
            </a:pPr>
            <a:r>
              <a:rPr lang="en-US" sz="3200" b="1" dirty="0" smtClean="0">
                <a:solidFill>
                  <a:srgbClr val="7F7F7F"/>
                </a:solidFill>
              </a:rPr>
              <a:t>Presentations on relevant cool roof topics</a:t>
            </a:r>
          </a:p>
          <a:p>
            <a:pPr marL="342900" indent="-342900">
              <a:buFont typeface="+mj-lt"/>
              <a:buAutoNum type="arabicPeriod"/>
            </a:pPr>
            <a:r>
              <a:rPr lang="en-US" sz="3200" b="1" dirty="0" smtClean="0"/>
              <a:t>Discussion: Review of Priorities</a:t>
            </a:r>
          </a:p>
          <a:p>
            <a:pPr marL="342900" indent="-342900">
              <a:buFont typeface="+mj-lt"/>
              <a:buAutoNum type="arabicPeriod"/>
            </a:pPr>
            <a:r>
              <a:rPr lang="en-US" sz="3200" b="1" dirty="0" smtClean="0">
                <a:solidFill>
                  <a:schemeClr val="bg1">
                    <a:lumMod val="50000"/>
                  </a:schemeClr>
                </a:solidFill>
              </a:rPr>
              <a:t>Discussion: Planning for CEM4 in New Delhi </a:t>
            </a:r>
            <a:endParaRPr lang="en-US" sz="3200" b="1" dirty="0">
              <a:solidFill>
                <a:schemeClr val="bg1">
                  <a:lumMod val="50000"/>
                </a:schemeClr>
              </a:solidFill>
            </a:endParaRPr>
          </a:p>
        </p:txBody>
      </p:sp>
      <p:pic>
        <p:nvPicPr>
          <p:cNvPr id="6" name="Picture 5" descr="BEE_Ind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044005"/>
            <a:ext cx="1234648" cy="1133158"/>
          </a:xfrm>
          <a:prstGeom prst="rect">
            <a:avLst/>
          </a:prstGeom>
          <a:noFill/>
          <a:ln>
            <a:noFill/>
          </a:ln>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7493197" y="5044005"/>
            <a:ext cx="1364755" cy="1173797"/>
          </a:xfrm>
          <a:prstGeom prst="rect">
            <a:avLst/>
          </a:prstGeom>
        </p:spPr>
      </p:pic>
    </p:spTree>
    <p:extLst>
      <p:ext uri="{BB962C8B-B14F-4D97-AF65-F5344CB8AC3E}">
        <p14:creationId xmlns:p14="http://schemas.microsoft.com/office/powerpoint/2010/main" xmlns="" val="1104770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#1</a:t>
            </a:r>
            <a:endParaRPr lang="en-US" dirty="0"/>
          </a:p>
        </p:txBody>
      </p:sp>
      <p:sp>
        <p:nvSpPr>
          <p:cNvPr id="4" name="TextBox 3"/>
          <p:cNvSpPr txBox="1"/>
          <p:nvPr/>
        </p:nvSpPr>
        <p:spPr>
          <a:xfrm>
            <a:off x="218253" y="1295400"/>
            <a:ext cx="8838168" cy="3108544"/>
          </a:xfrm>
          <a:prstGeom prst="rect">
            <a:avLst/>
          </a:prstGeom>
          <a:noFill/>
        </p:spPr>
        <p:txBody>
          <a:bodyPr wrap="square" rtlCol="0">
            <a:spAutoFit/>
          </a:bodyPr>
          <a:lstStyle/>
          <a:p>
            <a:endParaRPr lang="en-US" sz="2800" dirty="0" smtClean="0"/>
          </a:p>
          <a:p>
            <a:r>
              <a:rPr lang="en-US" sz="2800" b="1" dirty="0" smtClean="0"/>
              <a:t>Working Group Focus Issues</a:t>
            </a:r>
            <a:endParaRPr lang="en-US" sz="2800" b="1" dirty="0"/>
          </a:p>
          <a:p>
            <a:pPr marL="457200" lvl="0" indent="-457200">
              <a:buFont typeface="Arial"/>
              <a:buChar char="•"/>
            </a:pPr>
            <a:r>
              <a:rPr lang="en-US" sz="2800" dirty="0"/>
              <a:t>Are current </a:t>
            </a:r>
            <a:r>
              <a:rPr lang="en-US" sz="2800" dirty="0" smtClean="0"/>
              <a:t>WG issue </a:t>
            </a:r>
            <a:r>
              <a:rPr lang="en-US" sz="2800" dirty="0"/>
              <a:t>areas still </a:t>
            </a:r>
            <a:r>
              <a:rPr lang="en-US" sz="2800" dirty="0" smtClean="0"/>
              <a:t>priorities?</a:t>
            </a:r>
            <a:br>
              <a:rPr lang="en-US" sz="2800" dirty="0" smtClean="0"/>
            </a:br>
            <a:endParaRPr lang="en-US" sz="2800" dirty="0"/>
          </a:p>
          <a:p>
            <a:pPr marL="457200" lvl="0" indent="-457200">
              <a:buFont typeface="Arial"/>
              <a:buChar char="•"/>
            </a:pPr>
            <a:r>
              <a:rPr lang="en-US" sz="2800" dirty="0" smtClean="0"/>
              <a:t>Are </a:t>
            </a:r>
            <a:r>
              <a:rPr lang="en-US" sz="2800" dirty="0"/>
              <a:t>there new issue areas that interest </a:t>
            </a:r>
            <a:r>
              <a:rPr lang="en-US" sz="2800" dirty="0" smtClean="0"/>
              <a:t>WG members?</a:t>
            </a:r>
            <a:br>
              <a:rPr lang="en-US" sz="2800" dirty="0" smtClean="0"/>
            </a:br>
            <a:endParaRPr lang="en-US" sz="2800" dirty="0" smtClean="0"/>
          </a:p>
          <a:p>
            <a:pPr marL="457200" lvl="0" indent="-457200">
              <a:buFont typeface="Arial"/>
              <a:buChar char="•"/>
            </a:pPr>
            <a:r>
              <a:rPr lang="en-US" sz="2800" dirty="0" smtClean="0"/>
              <a:t>Are these priorities a fit for the WG?</a:t>
            </a:r>
            <a:endParaRPr lang="en-US" sz="2800" dirty="0"/>
          </a:p>
        </p:txBody>
      </p:sp>
    </p:spTree>
    <p:extLst>
      <p:ext uri="{BB962C8B-B14F-4D97-AF65-F5344CB8AC3E}">
        <p14:creationId xmlns:p14="http://schemas.microsoft.com/office/powerpoint/2010/main" xmlns="" val="103051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yderabad White Roofs.jpg"/>
          <p:cNvPicPr>
            <a:picLocks noChangeAspect="1"/>
          </p:cNvPicPr>
          <p:nvPr/>
        </p:nvPicPr>
        <p:blipFill>
          <a:blip r:embed="rId2" cstate="print">
            <a:alphaModFix amt="47000"/>
          </a:blip>
          <a:srcRect/>
          <a:stretch>
            <a:fillRect/>
          </a:stretch>
        </p:blipFill>
        <p:spPr>
          <a:xfrm>
            <a:off x="0" y="1024069"/>
            <a:ext cx="9123182" cy="5813207"/>
          </a:xfrm>
          <a:prstGeom prst="rect">
            <a:avLst/>
          </a:prstGeom>
          <a:noFill/>
          <a:ln w="28575">
            <a:solidFill>
              <a:schemeClr val="tx2"/>
            </a:solidFill>
          </a:ln>
        </p:spPr>
      </p:pic>
      <p:sp>
        <p:nvSpPr>
          <p:cNvPr id="5" name="TextBox 4"/>
          <p:cNvSpPr txBox="1"/>
          <p:nvPr/>
        </p:nvSpPr>
        <p:spPr>
          <a:xfrm>
            <a:off x="166542" y="1295400"/>
            <a:ext cx="9097362" cy="3539430"/>
          </a:xfrm>
          <a:prstGeom prst="rect">
            <a:avLst/>
          </a:prstGeom>
          <a:noFill/>
        </p:spPr>
        <p:txBody>
          <a:bodyPr wrap="none" rtlCol="0">
            <a:spAutoFit/>
          </a:bodyPr>
          <a:lstStyle/>
          <a:p>
            <a:r>
              <a:rPr lang="en-US" sz="3200" b="1" dirty="0" smtClean="0"/>
              <a:t>Agenda</a:t>
            </a:r>
            <a:endParaRPr lang="en-US" sz="3200" b="1" dirty="0"/>
          </a:p>
          <a:p>
            <a:pPr marL="342900" indent="-342900">
              <a:buFont typeface="+mj-lt"/>
              <a:buAutoNum type="arabicPeriod"/>
            </a:pPr>
            <a:r>
              <a:rPr lang="en-US" sz="3200" b="1" dirty="0" smtClean="0">
                <a:solidFill>
                  <a:srgbClr val="7F7F7F"/>
                </a:solidFill>
              </a:rPr>
              <a:t>Welcome and Introductions</a:t>
            </a:r>
          </a:p>
          <a:p>
            <a:pPr marL="342900" indent="-342900">
              <a:buFont typeface="+mj-lt"/>
              <a:buAutoNum type="arabicPeriod"/>
            </a:pPr>
            <a:r>
              <a:rPr lang="en-US" sz="3200" b="1" dirty="0" smtClean="0">
                <a:solidFill>
                  <a:schemeClr val="bg1">
                    <a:lumMod val="50000"/>
                  </a:schemeClr>
                </a:solidFill>
              </a:rPr>
              <a:t>Recap of September 2011 Working Group Meeting</a:t>
            </a:r>
          </a:p>
          <a:p>
            <a:pPr marL="342900" indent="-342900">
              <a:buFont typeface="+mj-lt"/>
              <a:buAutoNum type="arabicPeriod"/>
            </a:pPr>
            <a:r>
              <a:rPr lang="en-US" sz="3200" b="1" dirty="0" smtClean="0">
                <a:solidFill>
                  <a:schemeClr val="bg1">
                    <a:lumMod val="50000"/>
                  </a:schemeClr>
                </a:solidFill>
              </a:rPr>
              <a:t>Country Updates</a:t>
            </a:r>
          </a:p>
          <a:p>
            <a:pPr marL="342900" indent="-342900">
              <a:buFont typeface="+mj-lt"/>
              <a:buAutoNum type="arabicPeriod"/>
            </a:pPr>
            <a:r>
              <a:rPr lang="en-US" sz="3200" b="1" dirty="0" smtClean="0">
                <a:solidFill>
                  <a:srgbClr val="7F7F7F"/>
                </a:solidFill>
              </a:rPr>
              <a:t>Presentations on relevant cool roof topics</a:t>
            </a:r>
          </a:p>
          <a:p>
            <a:pPr marL="342900" indent="-342900">
              <a:buFont typeface="+mj-lt"/>
              <a:buAutoNum type="arabicPeriod"/>
            </a:pPr>
            <a:r>
              <a:rPr lang="en-US" sz="3200" b="1" dirty="0" smtClean="0">
                <a:solidFill>
                  <a:schemeClr val="bg1">
                    <a:lumMod val="50000"/>
                  </a:schemeClr>
                </a:solidFill>
              </a:rPr>
              <a:t>Discussion: Review of Priorities</a:t>
            </a:r>
          </a:p>
          <a:p>
            <a:pPr marL="342900" indent="-342900">
              <a:buFont typeface="+mj-lt"/>
              <a:buAutoNum type="arabicPeriod"/>
            </a:pPr>
            <a:r>
              <a:rPr lang="en-US" sz="3200" b="1" dirty="0" smtClean="0"/>
              <a:t>Discussion: Planning for CEM4 in New Delhi </a:t>
            </a:r>
            <a:endParaRPr lang="en-US" sz="3200" b="1" dirty="0"/>
          </a:p>
        </p:txBody>
      </p:sp>
      <p:pic>
        <p:nvPicPr>
          <p:cNvPr id="6" name="Picture 5" descr="BEE_Ind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044005"/>
            <a:ext cx="1234648" cy="1133158"/>
          </a:xfrm>
          <a:prstGeom prst="rect">
            <a:avLst/>
          </a:prstGeom>
          <a:noFill/>
          <a:ln>
            <a:noFill/>
          </a:ln>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7493197" y="5044005"/>
            <a:ext cx="1364755" cy="1173797"/>
          </a:xfrm>
          <a:prstGeom prst="rect">
            <a:avLst/>
          </a:prstGeom>
        </p:spPr>
      </p:pic>
    </p:spTree>
    <p:extLst>
      <p:ext uri="{BB962C8B-B14F-4D97-AF65-F5344CB8AC3E}">
        <p14:creationId xmlns:p14="http://schemas.microsoft.com/office/powerpoint/2010/main" xmlns="" val="159076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yderabad White Roofs.jpg"/>
          <p:cNvPicPr>
            <a:picLocks noChangeAspect="1"/>
          </p:cNvPicPr>
          <p:nvPr/>
        </p:nvPicPr>
        <p:blipFill>
          <a:blip r:embed="rId2" cstate="print">
            <a:alphaModFix amt="47000"/>
          </a:blip>
          <a:srcRect/>
          <a:stretch>
            <a:fillRect/>
          </a:stretch>
        </p:blipFill>
        <p:spPr>
          <a:xfrm>
            <a:off x="0" y="1024069"/>
            <a:ext cx="9123182" cy="5813207"/>
          </a:xfrm>
          <a:prstGeom prst="rect">
            <a:avLst/>
          </a:prstGeom>
          <a:noFill/>
          <a:ln w="28575">
            <a:solidFill>
              <a:schemeClr val="tx2"/>
            </a:solidFill>
          </a:ln>
        </p:spPr>
      </p:pic>
      <p:sp>
        <p:nvSpPr>
          <p:cNvPr id="2" name="Title 1"/>
          <p:cNvSpPr>
            <a:spLocks noGrp="1"/>
          </p:cNvSpPr>
          <p:nvPr>
            <p:ph type="title"/>
          </p:nvPr>
        </p:nvSpPr>
        <p:spPr/>
        <p:txBody>
          <a:bodyPr/>
          <a:lstStyle/>
          <a:p>
            <a:r>
              <a:rPr lang="en-US" dirty="0" smtClean="0"/>
              <a:t>Welcome!</a:t>
            </a:r>
            <a:endParaRPr lang="en-US" dirty="0"/>
          </a:p>
        </p:txBody>
      </p:sp>
      <p:sp>
        <p:nvSpPr>
          <p:cNvPr id="5" name="TextBox 4"/>
          <p:cNvSpPr txBox="1"/>
          <p:nvPr/>
        </p:nvSpPr>
        <p:spPr>
          <a:xfrm>
            <a:off x="166542" y="1295400"/>
            <a:ext cx="9097362" cy="3539430"/>
          </a:xfrm>
          <a:prstGeom prst="rect">
            <a:avLst/>
          </a:prstGeom>
          <a:noFill/>
        </p:spPr>
        <p:txBody>
          <a:bodyPr wrap="none" rtlCol="0">
            <a:spAutoFit/>
          </a:bodyPr>
          <a:lstStyle/>
          <a:p>
            <a:r>
              <a:rPr lang="en-US" sz="3200" b="1" dirty="0" smtClean="0"/>
              <a:t>Agenda</a:t>
            </a:r>
            <a:endParaRPr lang="en-US" sz="3200" b="1" dirty="0"/>
          </a:p>
          <a:p>
            <a:pPr marL="342900" indent="-342900">
              <a:buFont typeface="+mj-lt"/>
              <a:buAutoNum type="arabicPeriod"/>
            </a:pPr>
            <a:r>
              <a:rPr lang="en-US" sz="3200" b="1" dirty="0" smtClean="0">
                <a:solidFill>
                  <a:srgbClr val="7F7F7F"/>
                </a:solidFill>
              </a:rPr>
              <a:t>Welcome and Introductions</a:t>
            </a:r>
          </a:p>
          <a:p>
            <a:pPr marL="342900" indent="-342900">
              <a:buFont typeface="+mj-lt"/>
              <a:buAutoNum type="arabicPeriod"/>
            </a:pPr>
            <a:r>
              <a:rPr lang="en-US" sz="3200" b="1" dirty="0" smtClean="0"/>
              <a:t>Recap of September 2011 Working Group Meeting</a:t>
            </a:r>
          </a:p>
          <a:p>
            <a:pPr marL="342900" indent="-342900">
              <a:buFont typeface="+mj-lt"/>
              <a:buAutoNum type="arabicPeriod"/>
            </a:pPr>
            <a:r>
              <a:rPr lang="en-US" sz="3200" b="1" dirty="0" smtClean="0">
                <a:solidFill>
                  <a:schemeClr val="bg1">
                    <a:lumMod val="50000"/>
                  </a:schemeClr>
                </a:solidFill>
              </a:rPr>
              <a:t>Country Updates</a:t>
            </a:r>
          </a:p>
          <a:p>
            <a:pPr marL="342900" indent="-342900">
              <a:buFont typeface="+mj-lt"/>
              <a:buAutoNum type="arabicPeriod"/>
            </a:pPr>
            <a:r>
              <a:rPr lang="en-US" sz="3200" b="1" dirty="0" smtClean="0">
                <a:solidFill>
                  <a:schemeClr val="bg1">
                    <a:lumMod val="50000"/>
                  </a:schemeClr>
                </a:solidFill>
              </a:rPr>
              <a:t>Presentations on relevant cool roof topics</a:t>
            </a:r>
          </a:p>
          <a:p>
            <a:pPr marL="342900" indent="-342900">
              <a:buFont typeface="+mj-lt"/>
              <a:buAutoNum type="arabicPeriod"/>
            </a:pPr>
            <a:r>
              <a:rPr lang="en-US" sz="3200" b="1" dirty="0" smtClean="0">
                <a:solidFill>
                  <a:schemeClr val="bg1">
                    <a:lumMod val="50000"/>
                  </a:schemeClr>
                </a:solidFill>
              </a:rPr>
              <a:t>Discussion: Review of Priorities</a:t>
            </a:r>
          </a:p>
          <a:p>
            <a:pPr marL="342900" indent="-342900">
              <a:buFont typeface="+mj-lt"/>
              <a:buAutoNum type="arabicPeriod"/>
            </a:pPr>
            <a:r>
              <a:rPr lang="en-US" sz="3200" b="1" dirty="0" smtClean="0">
                <a:solidFill>
                  <a:schemeClr val="bg1">
                    <a:lumMod val="50000"/>
                  </a:schemeClr>
                </a:solidFill>
              </a:rPr>
              <a:t>Discussion: Planning for CEM4 in New Delhi </a:t>
            </a:r>
            <a:endParaRPr lang="en-US" sz="3200" b="1" dirty="0">
              <a:solidFill>
                <a:schemeClr val="bg1">
                  <a:lumMod val="50000"/>
                </a:schemeClr>
              </a:solidFill>
            </a:endParaRPr>
          </a:p>
        </p:txBody>
      </p:sp>
      <p:pic>
        <p:nvPicPr>
          <p:cNvPr id="6" name="Picture 5" descr="BEE_Ind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044005"/>
            <a:ext cx="1234648" cy="1133158"/>
          </a:xfrm>
          <a:prstGeom prst="rect">
            <a:avLst/>
          </a:prstGeom>
          <a:noFill/>
          <a:ln>
            <a:noFill/>
          </a:ln>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7493197" y="5044005"/>
            <a:ext cx="1364755" cy="1173797"/>
          </a:xfrm>
          <a:prstGeom prst="rect">
            <a:avLst/>
          </a:prstGeom>
        </p:spPr>
      </p:pic>
    </p:spTree>
    <p:extLst>
      <p:ext uri="{BB962C8B-B14F-4D97-AF65-F5344CB8AC3E}">
        <p14:creationId xmlns:p14="http://schemas.microsoft.com/office/powerpoint/2010/main" xmlns="" val="3384358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a:t>
            </a:r>
            <a:endParaRPr lang="en-US" dirty="0"/>
          </a:p>
        </p:txBody>
      </p:sp>
      <p:sp>
        <p:nvSpPr>
          <p:cNvPr id="3" name="TextBox 2"/>
          <p:cNvSpPr txBox="1"/>
          <p:nvPr/>
        </p:nvSpPr>
        <p:spPr>
          <a:xfrm>
            <a:off x="218253" y="1143000"/>
            <a:ext cx="8838168" cy="4955202"/>
          </a:xfrm>
          <a:prstGeom prst="rect">
            <a:avLst/>
          </a:prstGeom>
          <a:noFill/>
        </p:spPr>
        <p:txBody>
          <a:bodyPr wrap="square" rtlCol="0">
            <a:spAutoFit/>
          </a:bodyPr>
          <a:lstStyle/>
          <a:p>
            <a:r>
              <a:rPr lang="en-US" sz="2800" b="1" dirty="0" smtClean="0"/>
              <a:t>2013 Planning</a:t>
            </a:r>
            <a:endParaRPr lang="en-US" sz="2800" b="1" dirty="0"/>
          </a:p>
          <a:p>
            <a:pPr marL="457200" lvl="0" indent="-457200">
              <a:buFont typeface="Arial"/>
              <a:buChar char="•"/>
            </a:pPr>
            <a:r>
              <a:rPr lang="en-US" sz="2400" dirty="0" smtClean="0"/>
              <a:t>What are the major 2012 accomplishments that we want to share? </a:t>
            </a:r>
            <a:br>
              <a:rPr lang="en-US" sz="2400" dirty="0" smtClean="0"/>
            </a:br>
            <a:endParaRPr lang="en-US" sz="2400" dirty="0" smtClean="0"/>
          </a:p>
          <a:p>
            <a:pPr marL="457200" lvl="0" indent="-457200">
              <a:buFont typeface="Arial"/>
              <a:buChar char="•"/>
            </a:pPr>
            <a:r>
              <a:rPr lang="en-US" sz="2400" dirty="0" smtClean="0"/>
              <a:t>How can we grow our 2012 activities in 2013?  Are there new initiatives/partnerships?</a:t>
            </a:r>
            <a:br>
              <a:rPr lang="en-US" sz="2400" dirty="0" smtClean="0"/>
            </a:br>
            <a:endParaRPr lang="en-US" sz="2400" dirty="0" smtClean="0"/>
          </a:p>
          <a:p>
            <a:pPr marL="457200" lvl="0" indent="-457200">
              <a:buFont typeface="Arial"/>
              <a:buChar char="•"/>
            </a:pPr>
            <a:r>
              <a:rPr lang="en-US" sz="2400" dirty="0" smtClean="0"/>
              <a:t>How do we want to communicate our activities to a broader audience?</a:t>
            </a:r>
            <a:br>
              <a:rPr lang="en-US" sz="2400" dirty="0" smtClean="0"/>
            </a:br>
            <a:endParaRPr lang="en-US" sz="2400" dirty="0" smtClean="0"/>
          </a:p>
          <a:p>
            <a:pPr marL="457200" lvl="0" indent="-457200">
              <a:buFont typeface="Arial"/>
              <a:buChar char="•"/>
            </a:pPr>
            <a:r>
              <a:rPr lang="en-US" sz="2400" dirty="0" smtClean="0"/>
              <a:t>What </a:t>
            </a:r>
            <a:r>
              <a:rPr lang="en-US" sz="2400" dirty="0"/>
              <a:t>specific commitments can be made at CEM4? </a:t>
            </a:r>
            <a:r>
              <a:rPr lang="en-US" sz="2400" dirty="0" smtClean="0"/>
              <a:t/>
            </a:r>
            <a:br>
              <a:rPr lang="en-US" sz="2400" dirty="0" smtClean="0"/>
            </a:br>
            <a:endParaRPr lang="en-US" sz="2400" dirty="0"/>
          </a:p>
          <a:p>
            <a:pPr marL="457200" indent="-457200">
              <a:buFont typeface="Arial"/>
              <a:buChar char="•"/>
            </a:pPr>
            <a:r>
              <a:rPr lang="en-US" sz="2400" dirty="0"/>
              <a:t>What are the next steps and deadlines for deliverables for CEM4? </a:t>
            </a:r>
          </a:p>
        </p:txBody>
      </p:sp>
    </p:spTree>
    <p:extLst>
      <p:ext uri="{BB962C8B-B14F-4D97-AF65-F5344CB8AC3E}">
        <p14:creationId xmlns:p14="http://schemas.microsoft.com/office/powerpoint/2010/main" xmlns="" val="103051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#3</a:t>
            </a:r>
            <a:endParaRPr lang="en-US" dirty="0"/>
          </a:p>
        </p:txBody>
      </p:sp>
      <p:sp>
        <p:nvSpPr>
          <p:cNvPr id="3" name="Rectangle 2"/>
          <p:cNvSpPr/>
          <p:nvPr/>
        </p:nvSpPr>
        <p:spPr>
          <a:xfrm>
            <a:off x="228600" y="1752600"/>
            <a:ext cx="8458200" cy="3539431"/>
          </a:xfrm>
          <a:prstGeom prst="rect">
            <a:avLst/>
          </a:prstGeom>
        </p:spPr>
        <p:txBody>
          <a:bodyPr wrap="square">
            <a:spAutoFit/>
          </a:bodyPr>
          <a:lstStyle/>
          <a:p>
            <a:pPr lvl="0"/>
            <a:r>
              <a:rPr lang="en-US" sz="2800" b="1" dirty="0"/>
              <a:t>Getting the Most Out of the Working Group</a:t>
            </a:r>
          </a:p>
          <a:p>
            <a:pPr marL="457200" lvl="0" indent="-457200">
              <a:buFont typeface="Arial"/>
              <a:buChar char="•"/>
            </a:pPr>
            <a:r>
              <a:rPr lang="en-US" sz="2800" dirty="0"/>
              <a:t>Did you utilize WG resources/contacts over the past year? If not, what was the obstacle?</a:t>
            </a:r>
            <a:br>
              <a:rPr lang="en-US" sz="2800" dirty="0"/>
            </a:br>
            <a:endParaRPr lang="en-US" sz="2800" dirty="0"/>
          </a:p>
          <a:p>
            <a:pPr marL="457200" lvl="0" indent="-457200">
              <a:buFont typeface="Arial"/>
              <a:buChar char="•"/>
            </a:pPr>
            <a:r>
              <a:rPr lang="en-US" sz="2800" dirty="0"/>
              <a:t>How can we use the WG to support your priorities?</a:t>
            </a:r>
            <a:br>
              <a:rPr lang="en-US" sz="2800" dirty="0"/>
            </a:br>
            <a:endParaRPr lang="en-US" sz="2800" dirty="0"/>
          </a:p>
          <a:p>
            <a:pPr marL="457200" lvl="0" indent="-457200">
              <a:buFont typeface="Arial"/>
              <a:buChar char="•"/>
            </a:pPr>
            <a:r>
              <a:rPr lang="en-US" sz="2800" dirty="0"/>
              <a:t>How can the private sector and civil society support your priorities? </a:t>
            </a:r>
          </a:p>
        </p:txBody>
      </p:sp>
    </p:spTree>
    <p:extLst>
      <p:ext uri="{BB962C8B-B14F-4D97-AF65-F5344CB8AC3E}">
        <p14:creationId xmlns:p14="http://schemas.microsoft.com/office/powerpoint/2010/main" xmlns="" val="141620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Cool Cities Alliance</a:t>
            </a:r>
            <a:endParaRPr lang="en-US" dirty="0"/>
          </a:p>
        </p:txBody>
      </p:sp>
      <p:sp>
        <p:nvSpPr>
          <p:cNvPr id="6"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4</a:t>
            </a:fld>
            <a:endParaRPr lang="en-US" dirty="0"/>
          </a:p>
        </p:txBody>
      </p:sp>
      <p:pic>
        <p:nvPicPr>
          <p:cNvPr id="7" name="Picture 6"/>
          <p:cNvPicPr>
            <a:picLocks noChangeAspect="1"/>
          </p:cNvPicPr>
          <p:nvPr/>
        </p:nvPicPr>
        <p:blipFill>
          <a:blip r:embed="rId2" cstate="print"/>
          <a:stretch>
            <a:fillRect/>
          </a:stretch>
        </p:blipFill>
        <p:spPr>
          <a:xfrm>
            <a:off x="990600" y="3124200"/>
            <a:ext cx="7327900" cy="3022600"/>
          </a:xfrm>
          <a:prstGeom prst="rect">
            <a:avLst/>
          </a:prstGeom>
        </p:spPr>
      </p:pic>
      <p:sp>
        <p:nvSpPr>
          <p:cNvPr id="8" name="Slide Number Placeholder 1"/>
          <p:cNvSpPr txBox="1">
            <a:spLocks/>
          </p:cNvSpPr>
          <p:nvPr/>
        </p:nvSpPr>
        <p:spPr>
          <a:xfrm>
            <a:off x="6781800" y="6457950"/>
            <a:ext cx="2133600" cy="47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C40152-342E-476C-9C00-4D19B3586AB8}" type="slidenum">
              <a:rPr lang="en-US" smtClean="0"/>
              <a:pPr>
                <a:defRPr/>
              </a:pPr>
              <a:t>4</a:t>
            </a:fld>
            <a:endParaRPr lang="en-US" dirty="0"/>
          </a:p>
        </p:txBody>
      </p:sp>
      <p:sp>
        <p:nvSpPr>
          <p:cNvPr id="9" name="TextBox 8"/>
          <p:cNvSpPr txBox="1"/>
          <p:nvPr/>
        </p:nvSpPr>
        <p:spPr>
          <a:xfrm>
            <a:off x="457200" y="1116714"/>
            <a:ext cx="8458200" cy="1938992"/>
          </a:xfrm>
          <a:prstGeom prst="rect">
            <a:avLst/>
          </a:prstGeom>
          <a:noFill/>
        </p:spPr>
        <p:txBody>
          <a:bodyPr wrap="square" rtlCol="0">
            <a:spAutoFit/>
          </a:bodyPr>
          <a:lstStyle/>
          <a:p>
            <a:pPr algn="l"/>
            <a:r>
              <a:rPr lang="en-GB" sz="2400" dirty="0" smtClean="0">
                <a:solidFill>
                  <a:schemeClr val="tx1">
                    <a:lumMod val="75000"/>
                    <a:lumOff val="25000"/>
                  </a:schemeClr>
                </a:solidFill>
                <a:latin typeface="Calibri" pitchFamily="34" charset="0"/>
              </a:rPr>
              <a:t>The Global Cool Cities Alliance is dedicated to advancing policies and actions that increase the solar reflectance of our buildings and pavements as a cost-effective way to promote cool buildings, cool cities, and to mitigate the effects of climate change through global cooling.</a:t>
            </a:r>
            <a:endParaRPr lang="en-US" sz="2400" dirty="0" smtClean="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xmlns="" val="386701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Global Temperatures</a:t>
            </a:r>
            <a:endParaRPr lang="en-US" dirty="0"/>
          </a:p>
        </p:txBody>
      </p:sp>
      <p:sp>
        <p:nvSpPr>
          <p:cNvPr id="6"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5</a:t>
            </a:fld>
            <a:endParaRPr lang="en-US" dirty="0"/>
          </a:p>
        </p:txBody>
      </p:sp>
      <p:pic>
        <p:nvPicPr>
          <p:cNvPr id="11" name="Picture 10"/>
          <p:cNvPicPr>
            <a:picLocks noChangeAspect="1"/>
          </p:cNvPicPr>
          <p:nvPr/>
        </p:nvPicPr>
        <p:blipFill>
          <a:blip r:embed="rId2" cstate="print"/>
          <a:stretch>
            <a:fillRect/>
          </a:stretch>
        </p:blipFill>
        <p:spPr>
          <a:xfrm>
            <a:off x="533400" y="1295400"/>
            <a:ext cx="7696200" cy="4556059"/>
          </a:xfrm>
          <a:prstGeom prst="rect">
            <a:avLst/>
          </a:prstGeom>
        </p:spPr>
      </p:pic>
      <p:sp>
        <p:nvSpPr>
          <p:cNvPr id="12" name="TextBox 11"/>
          <p:cNvSpPr txBox="1"/>
          <p:nvPr/>
        </p:nvSpPr>
        <p:spPr>
          <a:xfrm>
            <a:off x="632524" y="5803060"/>
            <a:ext cx="1043876" cy="276999"/>
          </a:xfrm>
          <a:prstGeom prst="rect">
            <a:avLst/>
          </a:prstGeom>
          <a:noFill/>
        </p:spPr>
        <p:txBody>
          <a:bodyPr wrap="none" rtlCol="0">
            <a:spAutoFit/>
          </a:bodyPr>
          <a:lstStyle/>
          <a:p>
            <a:r>
              <a:rPr lang="en-US" sz="1200" dirty="0" smtClean="0">
                <a:latin typeface="Calibri"/>
                <a:cs typeface="Calibri"/>
              </a:rPr>
              <a:t>Source: NASA</a:t>
            </a:r>
            <a:endParaRPr lang="en-US" sz="1200" dirty="0">
              <a:latin typeface="Calibri"/>
              <a:cs typeface="Calibri"/>
            </a:endParaRPr>
          </a:p>
        </p:txBody>
      </p:sp>
    </p:spTree>
    <p:extLst>
      <p:ext uri="{BB962C8B-B14F-4D97-AF65-F5344CB8AC3E}">
        <p14:creationId xmlns:p14="http://schemas.microsoft.com/office/powerpoint/2010/main" xmlns="" val="783656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Especially in Cities, Thanks to the Urban Heat Island Effect</a:t>
            </a:r>
            <a:endParaRPr lang="en-US" dirty="0"/>
          </a:p>
        </p:txBody>
      </p:sp>
      <p:sp>
        <p:nvSpPr>
          <p:cNvPr id="6" name="Slide Number Placeholder 1"/>
          <p:cNvSpPr>
            <a:spLocks noGrp="1"/>
          </p:cNvSpPr>
          <p:nvPr>
            <p:ph type="sldNum" sz="quarter" idx="12"/>
          </p:nvPr>
        </p:nvSpPr>
        <p:spPr>
          <a:xfrm>
            <a:off x="6781800" y="5619750"/>
            <a:ext cx="2133600" cy="476250"/>
          </a:xfrm>
        </p:spPr>
        <p:txBody>
          <a:bodyPr/>
          <a:lstStyle/>
          <a:p>
            <a:pPr algn="r">
              <a:defRPr/>
            </a:pPr>
            <a:fld id="{8EC40152-342E-476C-9C00-4D19B3586AB8}" type="slidenum">
              <a:rPr lang="en-US" smtClean="0"/>
              <a:pPr algn="r">
                <a:defRPr/>
              </a:pPr>
              <a:t>6</a:t>
            </a:fld>
            <a:endParaRPr lang="en-US" dirty="0"/>
          </a:p>
        </p:txBody>
      </p:sp>
      <p:sp>
        <p:nvSpPr>
          <p:cNvPr id="7" name="TextBox 6"/>
          <p:cNvSpPr txBox="1"/>
          <p:nvPr/>
        </p:nvSpPr>
        <p:spPr>
          <a:xfrm>
            <a:off x="5411263" y="1500706"/>
            <a:ext cx="3580027" cy="400110"/>
          </a:xfrm>
          <a:prstGeom prst="rect">
            <a:avLst/>
          </a:prstGeom>
          <a:noFill/>
        </p:spPr>
        <p:txBody>
          <a:bodyPr wrap="none" rtlCol="0">
            <a:spAutoFit/>
          </a:bodyPr>
          <a:lstStyle/>
          <a:p>
            <a:r>
              <a:rPr lang="en-US" sz="2000" b="1" dirty="0" smtClean="0"/>
              <a:t>Urban Fabric above tree canopy</a:t>
            </a:r>
            <a:endParaRPr lang="en-US" sz="2000" b="1" dirty="0"/>
          </a:p>
        </p:txBody>
      </p:sp>
      <p:graphicFrame>
        <p:nvGraphicFramePr>
          <p:cNvPr id="8" name="Chart 7"/>
          <p:cNvGraphicFramePr>
            <a:graphicFrameLocks/>
          </p:cNvGraphicFramePr>
          <p:nvPr>
            <p:extLst>
              <p:ext uri="{D42A27DB-BD31-4B8C-83A1-F6EECF244321}">
                <p14:modId xmlns:p14="http://schemas.microsoft.com/office/powerpoint/2010/main" xmlns="" val="1621925641"/>
              </p:ext>
            </p:extLst>
          </p:nvPr>
        </p:nvGraphicFramePr>
        <p:xfrm>
          <a:off x="4866224" y="1917187"/>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stretch>
            <a:fillRect/>
          </a:stretch>
        </p:blipFill>
        <p:spPr>
          <a:xfrm>
            <a:off x="141106" y="4742330"/>
            <a:ext cx="8687934" cy="1284303"/>
          </a:xfrm>
          <a:prstGeom prst="rect">
            <a:avLst/>
          </a:prstGeom>
        </p:spPr>
      </p:pic>
      <p:sp>
        <p:nvSpPr>
          <p:cNvPr id="10" name="Slide Number Placeholder 1"/>
          <p:cNvSpPr txBox="1">
            <a:spLocks/>
          </p:cNvSpPr>
          <p:nvPr/>
        </p:nvSpPr>
        <p:spPr>
          <a:xfrm>
            <a:off x="6781800" y="5619750"/>
            <a:ext cx="2133600" cy="47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C40152-342E-476C-9C00-4D19B3586AB8}" type="slidenum">
              <a:rPr lang="en-US" smtClean="0"/>
              <a:pPr>
                <a:defRPr/>
              </a:pPr>
              <a:t>6</a:t>
            </a:fld>
            <a:endParaRPr lang="en-US" dirty="0"/>
          </a:p>
        </p:txBody>
      </p:sp>
      <p:sp>
        <p:nvSpPr>
          <p:cNvPr id="14" name="TextBox 13"/>
          <p:cNvSpPr txBox="1"/>
          <p:nvPr/>
        </p:nvSpPr>
        <p:spPr>
          <a:xfrm>
            <a:off x="99301" y="1804612"/>
            <a:ext cx="5315241" cy="2677656"/>
          </a:xfrm>
          <a:prstGeom prst="rect">
            <a:avLst/>
          </a:prstGeom>
          <a:noFill/>
        </p:spPr>
        <p:txBody>
          <a:bodyPr wrap="square" rtlCol="0">
            <a:spAutoFit/>
          </a:bodyPr>
          <a:lstStyle/>
          <a:p>
            <a:pPr marL="285750" indent="-285750">
              <a:buFont typeface="Arial"/>
              <a:buChar char="•"/>
            </a:pPr>
            <a:r>
              <a:rPr lang="en-US" sz="2400" dirty="0" smtClean="0"/>
              <a:t>Human activity, combined with dark roofs and pavements, make cities hotter than surrounding rural areas.</a:t>
            </a:r>
            <a:br>
              <a:rPr lang="en-US" sz="2400" dirty="0" smtClean="0"/>
            </a:br>
            <a:endParaRPr lang="en-US" sz="2400" dirty="0" smtClean="0"/>
          </a:p>
          <a:p>
            <a:pPr marL="285750" indent="-285750">
              <a:buFont typeface="Arial"/>
              <a:buChar char="•"/>
            </a:pPr>
            <a:r>
              <a:rPr lang="en-US" sz="2400" dirty="0" smtClean="0"/>
              <a:t>Higher temperatures lead to greater energy use, lower air quality, and a reduced quality of life in urban areas.</a:t>
            </a:r>
          </a:p>
        </p:txBody>
      </p:sp>
      <p:sp>
        <p:nvSpPr>
          <p:cNvPr id="15" name="TextBox 14"/>
          <p:cNvSpPr txBox="1"/>
          <p:nvPr/>
        </p:nvSpPr>
        <p:spPr>
          <a:xfrm>
            <a:off x="7728980" y="2258314"/>
            <a:ext cx="1364877" cy="400110"/>
          </a:xfrm>
          <a:prstGeom prst="rect">
            <a:avLst/>
          </a:prstGeom>
          <a:noFill/>
        </p:spPr>
        <p:txBody>
          <a:bodyPr wrap="none" rtlCol="0">
            <a:spAutoFit/>
          </a:bodyPr>
          <a:lstStyle/>
          <a:p>
            <a:r>
              <a:rPr lang="en-US" sz="2000" b="1" dirty="0" smtClean="0"/>
              <a:t>Pavements</a:t>
            </a:r>
            <a:endParaRPr lang="en-US" sz="2000" b="1" dirty="0"/>
          </a:p>
        </p:txBody>
      </p:sp>
      <p:sp>
        <p:nvSpPr>
          <p:cNvPr id="16" name="TextBox 15"/>
          <p:cNvSpPr txBox="1"/>
          <p:nvPr/>
        </p:nvSpPr>
        <p:spPr>
          <a:xfrm>
            <a:off x="6466946" y="4321585"/>
            <a:ext cx="1357363" cy="400110"/>
          </a:xfrm>
          <a:prstGeom prst="rect">
            <a:avLst/>
          </a:prstGeom>
          <a:noFill/>
        </p:spPr>
        <p:txBody>
          <a:bodyPr wrap="none" rtlCol="0">
            <a:spAutoFit/>
          </a:bodyPr>
          <a:lstStyle/>
          <a:p>
            <a:r>
              <a:rPr lang="en-US" sz="2000" b="1" dirty="0" smtClean="0"/>
              <a:t>Vegetation</a:t>
            </a:r>
            <a:endParaRPr lang="en-US" sz="2000" b="1" dirty="0"/>
          </a:p>
        </p:txBody>
      </p:sp>
      <p:sp>
        <p:nvSpPr>
          <p:cNvPr id="17" name="TextBox 16"/>
          <p:cNvSpPr txBox="1"/>
          <p:nvPr/>
        </p:nvSpPr>
        <p:spPr>
          <a:xfrm>
            <a:off x="5402449" y="3071078"/>
            <a:ext cx="788297" cy="400110"/>
          </a:xfrm>
          <a:prstGeom prst="rect">
            <a:avLst/>
          </a:prstGeom>
          <a:noFill/>
        </p:spPr>
        <p:txBody>
          <a:bodyPr wrap="none" rtlCol="0">
            <a:spAutoFit/>
          </a:bodyPr>
          <a:lstStyle/>
          <a:p>
            <a:r>
              <a:rPr lang="en-US" sz="2000" b="1" dirty="0" smtClean="0"/>
              <a:t>Roofs</a:t>
            </a:r>
            <a:endParaRPr lang="en-US" sz="2000" b="1" dirty="0"/>
          </a:p>
        </p:txBody>
      </p:sp>
      <p:sp>
        <p:nvSpPr>
          <p:cNvPr id="18" name="TextBox 17"/>
          <p:cNvSpPr txBox="1"/>
          <p:nvPr/>
        </p:nvSpPr>
        <p:spPr>
          <a:xfrm>
            <a:off x="5707168" y="2260778"/>
            <a:ext cx="804953" cy="400110"/>
          </a:xfrm>
          <a:prstGeom prst="rect">
            <a:avLst/>
          </a:prstGeom>
          <a:noFill/>
        </p:spPr>
        <p:txBody>
          <a:bodyPr wrap="none" rtlCol="0">
            <a:spAutoFit/>
          </a:bodyPr>
          <a:lstStyle/>
          <a:p>
            <a:r>
              <a:rPr lang="en-US" sz="2000" b="1" dirty="0" smtClean="0"/>
              <a:t>Other</a:t>
            </a:r>
            <a:endParaRPr lang="en-US" sz="2000" b="1" dirty="0"/>
          </a:p>
        </p:txBody>
      </p:sp>
    </p:spTree>
    <p:extLst>
      <p:ext uri="{BB962C8B-B14F-4D97-AF65-F5344CB8AC3E}">
        <p14:creationId xmlns:p14="http://schemas.microsoft.com/office/powerpoint/2010/main" xmlns="" val="3050537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Load and Temperature</a:t>
            </a:r>
            <a:endParaRPr lang="en-US" dirty="0"/>
          </a:p>
        </p:txBody>
      </p:sp>
      <p:pic>
        <p:nvPicPr>
          <p:cNvPr id="11" name="Picture 10"/>
          <p:cNvPicPr>
            <a:picLocks noChangeAspect="1"/>
          </p:cNvPicPr>
          <p:nvPr/>
        </p:nvPicPr>
        <p:blipFill>
          <a:blip r:embed="rId3" cstate="print"/>
          <a:stretch>
            <a:fillRect/>
          </a:stretch>
        </p:blipFill>
        <p:spPr>
          <a:xfrm>
            <a:off x="510652" y="1066800"/>
            <a:ext cx="7109348" cy="4535912"/>
          </a:xfrm>
          <a:prstGeom prst="rect">
            <a:avLst/>
          </a:prstGeom>
        </p:spPr>
      </p:pic>
      <p:sp>
        <p:nvSpPr>
          <p:cNvPr id="12"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7</a:t>
            </a:fld>
            <a:endParaRPr lang="en-US" dirty="0"/>
          </a:p>
        </p:txBody>
      </p:sp>
      <p:sp>
        <p:nvSpPr>
          <p:cNvPr id="14" name="TextBox 13"/>
          <p:cNvSpPr txBox="1"/>
          <p:nvPr/>
        </p:nvSpPr>
        <p:spPr>
          <a:xfrm>
            <a:off x="76200" y="5486400"/>
            <a:ext cx="8762999" cy="646331"/>
          </a:xfrm>
          <a:prstGeom prst="rect">
            <a:avLst/>
          </a:prstGeom>
          <a:noFill/>
        </p:spPr>
        <p:txBody>
          <a:bodyPr wrap="square" rtlCol="0">
            <a:spAutoFit/>
          </a:bodyPr>
          <a:lstStyle/>
          <a:p>
            <a:pPr algn="l"/>
            <a:r>
              <a:rPr lang="en-US" sz="1200" dirty="0"/>
              <a:t>Adapted from Sailor</a:t>
            </a:r>
            <a:r>
              <a:rPr lang="en-US" sz="1200" dirty="0" smtClean="0"/>
              <a:t>, D</a:t>
            </a:r>
            <a:r>
              <a:rPr lang="en-US" sz="1200" dirty="0"/>
              <a:t>. J. 2002. Urban </a:t>
            </a:r>
            <a:r>
              <a:rPr lang="en-US" sz="1200" dirty="0" smtClean="0"/>
              <a:t>Heat Islands</a:t>
            </a:r>
            <a:r>
              <a:rPr lang="en-US" sz="1200" dirty="0"/>
              <a:t>, Opportunities </a:t>
            </a:r>
            <a:r>
              <a:rPr lang="en-US" sz="1200" dirty="0" smtClean="0"/>
              <a:t>and Challenges </a:t>
            </a:r>
            <a:r>
              <a:rPr lang="en-US" sz="1200" dirty="0"/>
              <a:t>for </a:t>
            </a:r>
            <a:r>
              <a:rPr lang="en-US" sz="1200" dirty="0" smtClean="0"/>
              <a:t>Mitigation and Adaptation</a:t>
            </a:r>
            <a:r>
              <a:rPr lang="en-US" sz="1200" dirty="0"/>
              <a:t>. </a:t>
            </a:r>
            <a:r>
              <a:rPr lang="en-US" sz="1200" dirty="0" smtClean="0"/>
              <a:t>Sample Electric </a:t>
            </a:r>
            <a:r>
              <a:rPr lang="en-US" sz="1200" dirty="0"/>
              <a:t>Load Data for </a:t>
            </a:r>
            <a:r>
              <a:rPr lang="en-US" sz="1200" dirty="0" smtClean="0"/>
              <a:t>New Orleans</a:t>
            </a:r>
            <a:r>
              <a:rPr lang="en-US" sz="1200" dirty="0"/>
              <a:t>, LA (NOPSI, 1995)</a:t>
            </a:r>
            <a:r>
              <a:rPr lang="en-US" sz="1200" dirty="0" smtClean="0"/>
              <a:t>. North </a:t>
            </a:r>
            <a:r>
              <a:rPr lang="en-US" sz="1200" dirty="0"/>
              <a:t>American Urban </a:t>
            </a:r>
            <a:r>
              <a:rPr lang="en-US" sz="1200" dirty="0" smtClean="0"/>
              <a:t>Heat Island </a:t>
            </a:r>
            <a:r>
              <a:rPr lang="en-US" sz="1200" dirty="0"/>
              <a:t>Summit. Toronto</a:t>
            </a:r>
            <a:r>
              <a:rPr lang="en-US" sz="1200" dirty="0" smtClean="0"/>
              <a:t>, Canada</a:t>
            </a:r>
            <a:r>
              <a:rPr lang="en-US" sz="1200" dirty="0"/>
              <a:t>. 1–4 May 2002</a:t>
            </a:r>
            <a:r>
              <a:rPr lang="en-US" sz="1200" dirty="0" smtClean="0"/>
              <a:t>. Data </a:t>
            </a:r>
            <a:r>
              <a:rPr lang="en-US" sz="1200" dirty="0"/>
              <a:t>courtesy </a:t>
            </a:r>
            <a:r>
              <a:rPr lang="en-US" sz="1200" dirty="0" smtClean="0"/>
              <a:t>Entergy Corporation</a:t>
            </a:r>
            <a:r>
              <a:rPr lang="en-US" sz="12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 Formation and Temperature</a:t>
            </a:r>
            <a:endParaRPr lang="en-US" dirty="0"/>
          </a:p>
        </p:txBody>
      </p:sp>
      <p:sp>
        <p:nvSpPr>
          <p:cNvPr id="4"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8</a:t>
            </a:fld>
            <a:endParaRPr lang="en-US" dirty="0"/>
          </a:p>
        </p:txBody>
      </p:sp>
      <p:sp>
        <p:nvSpPr>
          <p:cNvPr id="6" name="TextBox 5"/>
          <p:cNvSpPr txBox="1"/>
          <p:nvPr/>
        </p:nvSpPr>
        <p:spPr>
          <a:xfrm>
            <a:off x="474711" y="5715000"/>
            <a:ext cx="3640089" cy="276999"/>
          </a:xfrm>
          <a:prstGeom prst="rect">
            <a:avLst/>
          </a:prstGeom>
          <a:noFill/>
        </p:spPr>
        <p:txBody>
          <a:bodyPr wrap="none" rtlCol="0">
            <a:spAutoFit/>
          </a:bodyPr>
          <a:lstStyle/>
          <a:p>
            <a:r>
              <a:rPr lang="en-US" sz="1200" dirty="0" smtClean="0"/>
              <a:t>Source: Maryland Commission on Climate Change</a:t>
            </a:r>
            <a:endParaRPr lang="en-US" sz="1200" dirty="0"/>
          </a:p>
        </p:txBody>
      </p:sp>
      <p:cxnSp>
        <p:nvCxnSpPr>
          <p:cNvPr id="7" name="Straight Arrow Connector 6"/>
          <p:cNvCxnSpPr/>
          <p:nvPr/>
        </p:nvCxnSpPr>
        <p:spPr>
          <a:xfrm>
            <a:off x="7696200" y="4495800"/>
            <a:ext cx="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0" y="1676400"/>
            <a:ext cx="9144000" cy="4023360"/>
            <a:chOff x="0" y="2377440"/>
            <a:chExt cx="9144000" cy="4023360"/>
          </a:xfrm>
        </p:grpSpPr>
        <p:pic>
          <p:nvPicPr>
            <p:cNvPr id="3" name="Picture 2"/>
            <p:cNvPicPr>
              <a:picLocks noChangeAspect="1"/>
            </p:cNvPicPr>
            <p:nvPr/>
          </p:nvPicPr>
          <p:blipFill>
            <a:blip r:embed="rId3" cstate="print"/>
            <a:stretch>
              <a:fillRect/>
            </a:stretch>
          </p:blipFill>
          <p:spPr>
            <a:xfrm>
              <a:off x="0" y="2377440"/>
              <a:ext cx="9144000" cy="4023360"/>
            </a:xfrm>
            <a:prstGeom prst="rect">
              <a:avLst/>
            </a:prstGeom>
          </p:spPr>
        </p:pic>
        <p:cxnSp>
          <p:nvCxnSpPr>
            <p:cNvPr id="8" name="Straight Connector 7"/>
            <p:cNvCxnSpPr/>
            <p:nvPr/>
          </p:nvCxnSpPr>
          <p:spPr bwMode="auto">
            <a:xfrm>
              <a:off x="685800" y="4293915"/>
              <a:ext cx="5257800" cy="0"/>
            </a:xfrm>
            <a:prstGeom prst="line">
              <a:avLst/>
            </a:prstGeom>
            <a:noFill/>
            <a:ln w="952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H="1" flipV="1">
              <a:off x="3260106" y="2471390"/>
              <a:ext cx="76200" cy="3352800"/>
            </a:xfrm>
            <a:prstGeom prst="line">
              <a:avLst/>
            </a:prstGeom>
            <a:noFill/>
            <a:ln w="952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H="1" flipV="1">
              <a:off x="3919188" y="2471390"/>
              <a:ext cx="76200" cy="3352800"/>
            </a:xfrm>
            <a:prstGeom prst="line">
              <a:avLst/>
            </a:prstGeom>
            <a:noFill/>
            <a:ln w="9525" cap="flat" cmpd="sng" algn="ctr">
              <a:solidFill>
                <a:srgbClr val="FF0000"/>
              </a:solidFill>
              <a:prstDash val="solid"/>
              <a:round/>
              <a:headEnd type="none" w="med" len="med"/>
              <a:tailEnd type="none" w="med" len="med"/>
            </a:ln>
            <a:effectLst/>
          </p:spPr>
        </p:cxnSp>
        <p:sp>
          <p:nvSpPr>
            <p:cNvPr id="11" name="TextBox 10"/>
            <p:cNvSpPr txBox="1"/>
            <p:nvPr/>
          </p:nvSpPr>
          <p:spPr>
            <a:xfrm>
              <a:off x="685800" y="4086959"/>
              <a:ext cx="2036134" cy="276999"/>
            </a:xfrm>
            <a:prstGeom prst="rect">
              <a:avLst/>
            </a:prstGeom>
            <a:noFill/>
          </p:spPr>
          <p:txBody>
            <a:bodyPr wrap="none" rtlCol="0">
              <a:spAutoFit/>
            </a:bodyPr>
            <a:lstStyle/>
            <a:p>
              <a:r>
                <a:rPr lang="en-US" sz="1200" dirty="0" smtClean="0"/>
                <a:t>EPA Compliance </a:t>
              </a:r>
              <a:r>
                <a:rPr lang="en-US" sz="1200" dirty="0" err="1" smtClean="0"/>
                <a:t>Std</a:t>
              </a:r>
              <a:r>
                <a:rPr lang="en-US" sz="1200" dirty="0" smtClean="0"/>
                <a:t> = 75</a:t>
              </a:r>
              <a:endParaRPr lang="en-US" sz="1200" dirty="0"/>
            </a:p>
          </p:txBody>
        </p:sp>
      </p:grpSp>
      <p:sp>
        <p:nvSpPr>
          <p:cNvPr id="12" name="TextBox 11"/>
          <p:cNvSpPr txBox="1"/>
          <p:nvPr/>
        </p:nvSpPr>
        <p:spPr>
          <a:xfrm>
            <a:off x="2975408" y="2275780"/>
            <a:ext cx="1330337" cy="276999"/>
          </a:xfrm>
          <a:prstGeom prst="rect">
            <a:avLst/>
          </a:prstGeom>
          <a:noFill/>
        </p:spPr>
        <p:txBody>
          <a:bodyPr wrap="none" rtlCol="0">
            <a:spAutoFit/>
          </a:bodyPr>
          <a:lstStyle/>
          <a:p>
            <a:r>
              <a:rPr lang="en-US" sz="1200" dirty="0" smtClean="0"/>
              <a:t>Transition Zone</a:t>
            </a:r>
            <a:endParaRPr lang="en-US" sz="1200" dirty="0"/>
          </a:p>
        </p:txBody>
      </p:sp>
    </p:spTree>
    <p:extLst>
      <p:ext uri="{BB962C8B-B14F-4D97-AF65-F5344CB8AC3E}">
        <p14:creationId xmlns:p14="http://schemas.microsoft.com/office/powerpoint/2010/main" xmlns="" val="415718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Air Conditioning Load: India</a:t>
            </a:r>
            <a:endParaRPr lang="en-US" dirty="0"/>
          </a:p>
        </p:txBody>
      </p:sp>
      <p:graphicFrame>
        <p:nvGraphicFramePr>
          <p:cNvPr id="5" name="Chart 4"/>
          <p:cNvGraphicFramePr/>
          <p:nvPr>
            <p:extLst>
              <p:ext uri="{D42A27DB-BD31-4B8C-83A1-F6EECF244321}">
                <p14:modId xmlns:p14="http://schemas.microsoft.com/office/powerpoint/2010/main" xmlns="" val="1847029267"/>
              </p:ext>
            </p:extLst>
          </p:nvPr>
        </p:nvGraphicFramePr>
        <p:xfrm>
          <a:off x="846703" y="1295400"/>
          <a:ext cx="6985341" cy="450157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12"/>
          </p:nvPr>
        </p:nvSpPr>
        <p:spPr>
          <a:xfrm>
            <a:off x="6781800" y="6457950"/>
            <a:ext cx="2133600" cy="476250"/>
          </a:xfrm>
        </p:spPr>
        <p:txBody>
          <a:bodyPr/>
          <a:lstStyle/>
          <a:p>
            <a:pPr algn="r">
              <a:defRPr/>
            </a:pPr>
            <a:fld id="{8EC40152-342E-476C-9C00-4D19B3586AB8}" type="slidenum">
              <a:rPr lang="en-US" smtClean="0"/>
              <a:pPr algn="r">
                <a:defRPr/>
              </a:pPr>
              <a:t>9</a:t>
            </a:fld>
            <a:endParaRPr lang="en-US" dirty="0"/>
          </a:p>
        </p:txBody>
      </p:sp>
      <p:sp>
        <p:nvSpPr>
          <p:cNvPr id="8" name="TextBox 7"/>
          <p:cNvSpPr txBox="1"/>
          <p:nvPr/>
        </p:nvSpPr>
        <p:spPr>
          <a:xfrm>
            <a:off x="317511" y="5809165"/>
            <a:ext cx="2036961" cy="369332"/>
          </a:xfrm>
          <a:prstGeom prst="rect">
            <a:avLst/>
          </a:prstGeom>
          <a:noFill/>
        </p:spPr>
        <p:txBody>
          <a:bodyPr wrap="none" rtlCol="0">
            <a:spAutoFit/>
          </a:bodyPr>
          <a:lstStyle/>
          <a:p>
            <a:r>
              <a:rPr lang="en-US" dirty="0" smtClean="0"/>
              <a:t>Source: World Bank</a:t>
            </a:r>
            <a:endParaRPr lang="en-US" dirty="0"/>
          </a:p>
        </p:txBody>
      </p:sp>
      <p:sp>
        <p:nvSpPr>
          <p:cNvPr id="4" name="Oval 3"/>
          <p:cNvSpPr/>
          <p:nvPr/>
        </p:nvSpPr>
        <p:spPr>
          <a:xfrm>
            <a:off x="4548963" y="3581400"/>
            <a:ext cx="1699437" cy="132308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48963" y="3810739"/>
            <a:ext cx="1699437" cy="707886"/>
          </a:xfrm>
          <a:prstGeom prst="rect">
            <a:avLst/>
          </a:prstGeom>
          <a:noFill/>
        </p:spPr>
        <p:txBody>
          <a:bodyPr wrap="square" rtlCol="0">
            <a:spAutoFit/>
          </a:bodyPr>
          <a:lstStyle/>
          <a:p>
            <a:pPr algn="ctr"/>
            <a:r>
              <a:rPr lang="en-US" sz="2000" b="1" dirty="0">
                <a:solidFill>
                  <a:srgbClr val="FF0000"/>
                </a:solidFill>
              </a:rPr>
              <a:t>Annual </a:t>
            </a:r>
            <a:r>
              <a:rPr lang="en-US" sz="2000" b="1" dirty="0" smtClean="0">
                <a:solidFill>
                  <a:srgbClr val="FF0000"/>
                </a:solidFill>
              </a:rPr>
              <a:t>Growth: 14%</a:t>
            </a:r>
            <a:endParaRPr lang="en-US" sz="2000" b="1" dirty="0">
              <a:solidFill>
                <a:srgbClr val="FF0000"/>
              </a:solidFill>
            </a:endParaRPr>
          </a:p>
        </p:txBody>
      </p:sp>
      <p:sp>
        <p:nvSpPr>
          <p:cNvPr id="10" name="TextBox 9"/>
          <p:cNvSpPr txBox="1"/>
          <p:nvPr/>
        </p:nvSpPr>
        <p:spPr>
          <a:xfrm rot="16200000">
            <a:off x="-294960" y="3078960"/>
            <a:ext cx="2022534" cy="369332"/>
          </a:xfrm>
          <a:prstGeom prst="rect">
            <a:avLst/>
          </a:prstGeom>
          <a:noFill/>
        </p:spPr>
        <p:txBody>
          <a:bodyPr wrap="none" rtlCol="0">
            <a:spAutoFit/>
          </a:bodyPr>
          <a:lstStyle/>
          <a:p>
            <a:r>
              <a:rPr lang="en-US" dirty="0" smtClean="0"/>
              <a:t>Millions of AC Units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heihing_GSEP_update for RDuke 8-27-2012 re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Scheihing_GSEP_update for RDuke 8-27-2012 rev2</Template>
  <TotalTime>2932</TotalTime>
  <Words>2240</Words>
  <Application>Microsoft Office PowerPoint</Application>
  <PresentationFormat>On-screen Show (4:3)</PresentationFormat>
  <Paragraphs>279</Paragraphs>
  <Slides>31</Slides>
  <Notes>16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Scheihing_GSEP_update for RDuke 8-27-2012 rev2</vt:lpstr>
      <vt:lpstr>Office Theme</vt:lpstr>
      <vt:lpstr>     </vt:lpstr>
      <vt:lpstr>Welcome!</vt:lpstr>
      <vt:lpstr>Welcome!</vt:lpstr>
      <vt:lpstr>Global Cool Cities Alliance</vt:lpstr>
      <vt:lpstr>Rising Global Temperatures</vt:lpstr>
      <vt:lpstr>Especially in Cities, Thanks to the Urban Heat Island Effect</vt:lpstr>
      <vt:lpstr>Electricity Load and Temperature</vt:lpstr>
      <vt:lpstr>Smog Formation and Temperature</vt:lpstr>
      <vt:lpstr>New Air Conditioning Load: India</vt:lpstr>
      <vt:lpstr>How Cool Roofs Work</vt:lpstr>
      <vt:lpstr>Cool Options Exist for Most Roofs</vt:lpstr>
      <vt:lpstr>Cool, Reflective Colors</vt:lpstr>
      <vt:lpstr>Benefits of Cool Surfaces</vt:lpstr>
      <vt:lpstr>Global Superior Energy Performance Partnership (GSEP)</vt:lpstr>
      <vt:lpstr>Cool Roofs and Pavements Working Group</vt:lpstr>
      <vt:lpstr>Participants</vt:lpstr>
      <vt:lpstr>Working Group Objectives/Activities</vt:lpstr>
      <vt:lpstr>Three Themes Emerged</vt:lpstr>
      <vt:lpstr>Progress on Objectives</vt:lpstr>
      <vt:lpstr>Progress on Objectives</vt:lpstr>
      <vt:lpstr>Progress on Objectives</vt:lpstr>
      <vt:lpstr>Progress on Objectives</vt:lpstr>
      <vt:lpstr>Slide 23</vt:lpstr>
      <vt:lpstr>Afternoon Discussions</vt:lpstr>
      <vt:lpstr>Slide 25</vt:lpstr>
      <vt:lpstr>New Cool Roof Research Presentations</vt:lpstr>
      <vt:lpstr>Slide 27</vt:lpstr>
      <vt:lpstr>Discussion #1</vt:lpstr>
      <vt:lpstr>Slide 29</vt:lpstr>
      <vt:lpstr>Discussion #2</vt:lpstr>
      <vt:lpstr>Discussion #3</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GSEP and SEP</dc:subject>
  <dc:creator>graziella.siciliano</dc:creator>
  <cp:lastModifiedBy>Bipin Shah</cp:lastModifiedBy>
  <cp:revision>42</cp:revision>
  <dcterms:created xsi:type="dcterms:W3CDTF">2012-09-25T18:26:24Z</dcterms:created>
  <dcterms:modified xsi:type="dcterms:W3CDTF">2012-10-03T13:32:22Z</dcterms:modified>
</cp:coreProperties>
</file>